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2" d="100"/>
          <a:sy n="62" d="100"/>
        </p:scale>
        <p:origin x="-95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01/12/1434</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01/12/1434</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01/12/1434</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01/12/1434</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01/12/1434</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01/12/1434</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01/12/1434</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01/12/1434</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01/12/1434</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01/12/1434</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01/12/1434</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01/12/1434</a:t>
            </a:fld>
            <a:endParaRPr lang="ar-SA"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4291"/>
            <a:ext cx="7772400" cy="1143007"/>
          </a:xfrm>
        </p:spPr>
        <p:txBody>
          <a:bodyPr>
            <a:normAutofit fontScale="90000"/>
          </a:bodyPr>
          <a:lstStyle/>
          <a:p>
            <a:r>
              <a:rPr lang="ar-IQ" b="1" dirty="0" smtClean="0">
                <a:latin typeface="Andalus" pitchFamily="18" charset="-78"/>
                <a:cs typeface="Andalus" pitchFamily="18" charset="-78"/>
              </a:rPr>
              <a:t>المحاضرة الثالثة</a:t>
            </a:r>
            <a:br>
              <a:rPr lang="ar-IQ" b="1" dirty="0" smtClean="0">
                <a:latin typeface="Andalus" pitchFamily="18" charset="-78"/>
                <a:cs typeface="Andalus" pitchFamily="18" charset="-78"/>
              </a:rPr>
            </a:br>
            <a:r>
              <a:rPr lang="ar-IQ" b="1" dirty="0" smtClean="0">
                <a:latin typeface="Andalus" pitchFamily="18" charset="-78"/>
                <a:cs typeface="Andalus" pitchFamily="18" charset="-78"/>
              </a:rPr>
              <a:t>4-أنواع الالتزامات</a:t>
            </a:r>
            <a:endParaRPr lang="ar-IQ" b="1" dirty="0">
              <a:latin typeface="Andalus" pitchFamily="18" charset="-78"/>
              <a:cs typeface="Andalus" pitchFamily="18" charset="-78"/>
            </a:endParaRPr>
          </a:p>
        </p:txBody>
      </p:sp>
      <p:sp>
        <p:nvSpPr>
          <p:cNvPr id="3" name="عنوان فرعي 2"/>
          <p:cNvSpPr>
            <a:spLocks noGrp="1"/>
          </p:cNvSpPr>
          <p:nvPr>
            <p:ph type="subTitle" idx="1"/>
          </p:nvPr>
        </p:nvSpPr>
        <p:spPr>
          <a:xfrm>
            <a:off x="714348" y="1500174"/>
            <a:ext cx="7786742" cy="5000660"/>
          </a:xfrm>
        </p:spPr>
        <p:txBody>
          <a:bodyPr>
            <a:normAutofit fontScale="92500" lnSpcReduction="20000"/>
          </a:bodyPr>
          <a:lstStyle/>
          <a:p>
            <a:pPr algn="r"/>
            <a:r>
              <a:rPr lang="ar-IQ" b="1" dirty="0" smtClean="0">
                <a:solidFill>
                  <a:schemeClr val="tx1"/>
                </a:solidFill>
              </a:rPr>
              <a:t>ينقسم الالتزام الى عدة أقسام :-</a:t>
            </a:r>
          </a:p>
          <a:p>
            <a:pPr algn="r"/>
            <a:r>
              <a:rPr lang="ar-IQ" b="1" dirty="0" smtClean="0">
                <a:solidFill>
                  <a:schemeClr val="tx1"/>
                </a:solidFill>
              </a:rPr>
              <a:t>أولا:- الالتزام الإرادي وغير الإرادي </a:t>
            </a:r>
          </a:p>
          <a:p>
            <a:pPr algn="r"/>
            <a:r>
              <a:rPr lang="ar-IQ" b="1" dirty="0" smtClean="0">
                <a:solidFill>
                  <a:schemeClr val="tx1"/>
                </a:solidFill>
              </a:rPr>
              <a:t>الالتزام الإرادي (التصرف القانوني )</a:t>
            </a:r>
          </a:p>
          <a:p>
            <a:pPr algn="r"/>
            <a:r>
              <a:rPr lang="ar-IQ" b="1" dirty="0" smtClean="0">
                <a:solidFill>
                  <a:schemeClr val="tx1"/>
                </a:solidFill>
              </a:rPr>
              <a:t>ذلك الالتزام الذي يجد أساسه في إرادة متجهة الى أحداث أثر قانوني سواء كانت واحده ام أكثر كما في الإرادة المنفردة والعقد.</a:t>
            </a:r>
          </a:p>
          <a:p>
            <a:pPr algn="r"/>
            <a:r>
              <a:rPr lang="ar-IQ" b="1" dirty="0" smtClean="0">
                <a:solidFill>
                  <a:schemeClr val="tx1"/>
                </a:solidFill>
              </a:rPr>
              <a:t>الالتزام غير الإرادي (الواقعة القانونية)</a:t>
            </a:r>
            <a:r>
              <a:rPr lang="ar-IQ" b="1" dirty="0">
                <a:solidFill>
                  <a:schemeClr val="tx1"/>
                </a:solidFill>
              </a:rPr>
              <a:t> </a:t>
            </a:r>
            <a:r>
              <a:rPr lang="ar-IQ" b="1" dirty="0" smtClean="0">
                <a:solidFill>
                  <a:schemeClr val="tx1"/>
                </a:solidFill>
              </a:rPr>
              <a:t>التزام يجد أساسه في واقعة تقع بفعل الطبيعة او الإنسان ويرتب القانون على حدوثها أثرا قانونيا وهو نشوء الالتزام كما في واقعة الفعل الضار (العمل غير المشروع)أو واقعة الإثراء(الكسب دون سبب)وقد يكون المصدر هو القانون كما هو الحال في بعض الوقائع القانونية كواقعة الولادة والجوار.</a:t>
            </a: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5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4291"/>
            <a:ext cx="7772400" cy="1285883"/>
          </a:xfrm>
        </p:spPr>
        <p:txBody>
          <a:bodyPr>
            <a:normAutofit fontScale="90000"/>
          </a:bodyPr>
          <a:lstStyle/>
          <a:p>
            <a:pPr algn="r"/>
            <a:r>
              <a:rPr lang="ar-IQ" b="1" dirty="0" smtClean="0">
                <a:latin typeface="Andalus" pitchFamily="18" charset="-78"/>
                <a:cs typeface="Andalus" pitchFamily="18" charset="-78"/>
              </a:rPr>
              <a:t>ثانيا:-الالتزام المدني (التام)و الالتزام الطبيعي(الناقص)</a:t>
            </a:r>
            <a:endParaRPr lang="ar-IQ" b="1" dirty="0">
              <a:latin typeface="Andalus" pitchFamily="18" charset="-78"/>
              <a:cs typeface="Andalus" pitchFamily="18" charset="-78"/>
            </a:endParaRPr>
          </a:p>
        </p:txBody>
      </p:sp>
      <p:sp>
        <p:nvSpPr>
          <p:cNvPr id="3" name="عنوان فرعي 2"/>
          <p:cNvSpPr>
            <a:spLocks noGrp="1"/>
          </p:cNvSpPr>
          <p:nvPr>
            <p:ph type="subTitle" idx="1"/>
          </p:nvPr>
        </p:nvSpPr>
        <p:spPr>
          <a:xfrm>
            <a:off x="500034" y="1643050"/>
            <a:ext cx="8072494" cy="4857784"/>
          </a:xfrm>
        </p:spPr>
        <p:txBody>
          <a:bodyPr>
            <a:normAutofit/>
          </a:bodyPr>
          <a:lstStyle/>
          <a:p>
            <a:pPr algn="r"/>
            <a:r>
              <a:rPr lang="ar-IQ" b="1" u="sng" dirty="0" smtClean="0">
                <a:solidFill>
                  <a:schemeClr val="tx1"/>
                </a:solidFill>
              </a:rPr>
              <a:t>الالتزام المدني </a:t>
            </a:r>
            <a:r>
              <a:rPr lang="ar-IQ" b="1" dirty="0" smtClean="0">
                <a:solidFill>
                  <a:schemeClr val="tx1"/>
                </a:solidFill>
              </a:rPr>
              <a:t>هو ذلك الالتزام الذي يوجد فيه عنصري المسؤولية والمديونية ,ويستطيع الدائن إجبار مدينه على التنفيذ ان لم ينفذه اختيارا اي يتحرك عنصر المسؤولية.لذلك هذا الالتزام (تام)لوجود عناصره وهما المديونية والمسؤولية</a:t>
            </a:r>
          </a:p>
        </p:txBody>
      </p:sp>
    </p:spTree>
  </p:cSld>
  <p:clrMapOvr>
    <a:masterClrMapping/>
  </p:clrMapOvr>
  <p:transition spd="slow">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00034" y="214290"/>
            <a:ext cx="8358246" cy="1470025"/>
          </a:xfrm>
        </p:spPr>
        <p:txBody>
          <a:bodyPr/>
          <a:lstStyle/>
          <a:p>
            <a:endParaRPr lang="ar-IQ" dirty="0"/>
          </a:p>
        </p:txBody>
      </p:sp>
      <p:sp>
        <p:nvSpPr>
          <p:cNvPr id="3" name="عنوان فرعي 2"/>
          <p:cNvSpPr>
            <a:spLocks noGrp="1"/>
          </p:cNvSpPr>
          <p:nvPr>
            <p:ph type="subTitle" idx="1"/>
          </p:nvPr>
        </p:nvSpPr>
        <p:spPr>
          <a:xfrm>
            <a:off x="428596" y="1928802"/>
            <a:ext cx="8429684" cy="4572032"/>
          </a:xfrm>
        </p:spPr>
        <p:txBody>
          <a:bodyPr>
            <a:normAutofit lnSpcReduction="10000"/>
          </a:bodyPr>
          <a:lstStyle/>
          <a:p>
            <a:pPr algn="r"/>
            <a:r>
              <a:rPr lang="ar-IQ" b="1" u="sng" dirty="0" smtClean="0">
                <a:solidFill>
                  <a:schemeClr val="tx1"/>
                </a:solidFill>
              </a:rPr>
              <a:t>اما الالتزام الطبيعي </a:t>
            </a:r>
            <a:r>
              <a:rPr lang="ar-IQ" b="1" dirty="0" smtClean="0">
                <a:solidFill>
                  <a:schemeClr val="tx1"/>
                </a:solidFill>
              </a:rPr>
              <a:t>هو ذلك الالتزام الذي يوجد فيه عنصر المديونية دون المسؤولية,بحيث لو لم يقم المدين بتنفيذه طوعا لا يستطيع الدائن جبره على التنفيذ لعدم وجود عنصر المسؤولية ,لذلك يوصف بأنه التزاما ناقصا ومثاله الالتزام الذي مضت عليه مدة التقادم </a:t>
            </a:r>
          </a:p>
          <a:p>
            <a:pPr algn="r"/>
            <a:r>
              <a:rPr lang="ar-IQ" b="1" dirty="0" smtClean="0">
                <a:solidFill>
                  <a:schemeClr val="tx1"/>
                </a:solidFill>
              </a:rPr>
              <a:t>إذن عناصر الالتزام هما </a:t>
            </a:r>
            <a:r>
              <a:rPr lang="ar-IQ" b="1" dirty="0" smtClean="0">
                <a:solidFill>
                  <a:schemeClr val="accent2">
                    <a:lumMod val="75000"/>
                  </a:schemeClr>
                </a:solidFill>
              </a:rPr>
              <a:t>المسؤولية والمديونية</a:t>
            </a:r>
          </a:p>
          <a:p>
            <a:pPr algn="r"/>
            <a:r>
              <a:rPr lang="ar-IQ" b="1" dirty="0" smtClean="0">
                <a:solidFill>
                  <a:schemeClr val="tx1"/>
                </a:solidFill>
              </a:rPr>
              <a:t>واثر الزمان عليهما هو انه يؤدي الى تخلف عنصر المسؤولية مع بقاء عنصر المديونية اي بمرور الزمان يتحول الالتزام من مدني تام الى طبيعي ناقص .</a:t>
            </a:r>
          </a:p>
          <a:p>
            <a:endParaRPr lang="ar-IQ" dirty="0"/>
          </a:p>
        </p:txBody>
      </p:sp>
    </p:spTree>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4291"/>
            <a:ext cx="7772400" cy="1071569"/>
          </a:xfrm>
        </p:spPr>
        <p:txBody>
          <a:bodyPr/>
          <a:lstStyle/>
          <a:p>
            <a:endParaRPr lang="ar-IQ" dirty="0"/>
          </a:p>
        </p:txBody>
      </p:sp>
      <p:sp>
        <p:nvSpPr>
          <p:cNvPr id="3" name="عنوان فرعي 2"/>
          <p:cNvSpPr>
            <a:spLocks noGrp="1"/>
          </p:cNvSpPr>
          <p:nvPr>
            <p:ph type="subTitle" idx="1"/>
          </p:nvPr>
        </p:nvSpPr>
        <p:spPr>
          <a:xfrm>
            <a:off x="714348" y="1500174"/>
            <a:ext cx="7786742" cy="4138626"/>
          </a:xfrm>
        </p:spPr>
        <p:txBody>
          <a:bodyPr/>
          <a:lstStyle/>
          <a:p>
            <a:pPr algn="r"/>
            <a:r>
              <a:rPr lang="ar-IQ" b="1" dirty="0" smtClean="0">
                <a:solidFill>
                  <a:schemeClr val="tx1"/>
                </a:solidFill>
              </a:rPr>
              <a:t>أهمية التمييز:-</a:t>
            </a:r>
          </a:p>
          <a:p>
            <a:pPr algn="r"/>
            <a:r>
              <a:rPr lang="ar-IQ" b="1" dirty="0" smtClean="0">
                <a:solidFill>
                  <a:schemeClr val="tx1"/>
                </a:solidFill>
              </a:rPr>
              <a:t>لمعرفة متى يستطيع الدائن ان يجبر مدينه على التنفيذ,فإذا كان الالتزام مدنيا يستطيع الدائن مباشرة إجراءات التنفيذ الجبري ضد المدين بينما لو كان الالتزام طبيعيا  فلا يستطيع الدائن ذلك.</a:t>
            </a:r>
            <a:endParaRPr lang="ar-IQ" b="1" dirty="0">
              <a:solidFill>
                <a:schemeClr val="tx1"/>
              </a:solidFill>
            </a:endParaRPr>
          </a:p>
        </p:txBody>
      </p:sp>
    </p:spTree>
  </p:cSld>
  <p:clrMapOvr>
    <a:masterClrMapping/>
  </p:clrMapOvr>
  <p:transition spd="slow">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4291"/>
            <a:ext cx="7772400" cy="1428759"/>
          </a:xfrm>
        </p:spPr>
        <p:txBody>
          <a:bodyPr/>
          <a:lstStyle/>
          <a:p>
            <a:r>
              <a:rPr lang="ar-IQ" b="1" dirty="0" smtClean="0">
                <a:latin typeface="Andalus" pitchFamily="18" charset="-78"/>
                <a:cs typeface="Andalus" pitchFamily="18" charset="-78"/>
              </a:rPr>
              <a:t>ثالثا:-الالتزام الايجابي والالتزام السلبي</a:t>
            </a:r>
            <a:endParaRPr lang="ar-IQ" b="1" dirty="0">
              <a:latin typeface="Andalus" pitchFamily="18" charset="-78"/>
              <a:cs typeface="Andalus" pitchFamily="18" charset="-78"/>
            </a:endParaRPr>
          </a:p>
        </p:txBody>
      </p:sp>
      <p:sp>
        <p:nvSpPr>
          <p:cNvPr id="3" name="عنوان فرعي 2"/>
          <p:cNvSpPr>
            <a:spLocks noGrp="1"/>
          </p:cNvSpPr>
          <p:nvPr>
            <p:ph type="subTitle" idx="1"/>
          </p:nvPr>
        </p:nvSpPr>
        <p:spPr>
          <a:xfrm>
            <a:off x="642910" y="2000240"/>
            <a:ext cx="7858180" cy="3638560"/>
          </a:xfrm>
        </p:spPr>
        <p:txBody>
          <a:bodyPr/>
          <a:lstStyle/>
          <a:p>
            <a:pPr algn="r"/>
            <a:r>
              <a:rPr lang="ar-IQ" b="1" dirty="0" smtClean="0">
                <a:solidFill>
                  <a:schemeClr val="tx1"/>
                </a:solidFill>
              </a:rPr>
              <a:t>الالتزام الايجابي(القيام بعمل)</a:t>
            </a:r>
          </a:p>
          <a:p>
            <a:pPr algn="r"/>
            <a:r>
              <a:rPr lang="ar-IQ" b="1" dirty="0" smtClean="0">
                <a:solidFill>
                  <a:schemeClr val="tx1"/>
                </a:solidFill>
              </a:rPr>
              <a:t>هو ذلك الالتزام الذي يكون محله قيام المدين بعمل ما لمصلحة الدائن بحيث يعد منفذا له اذا قام بالعمل ومخلا به اذا لم يقم بالعمل ومثاله التزام البائع بنقل الملكية ,والتزام الناقل في عقد النقل </a:t>
            </a:r>
            <a:endParaRPr lang="ar-IQ" b="1" dirty="0">
              <a:solidFill>
                <a:schemeClr val="tx1"/>
              </a:solidFill>
            </a:endParaRPr>
          </a:p>
        </p:txBody>
      </p:sp>
    </p:spTree>
  </p:cSld>
  <p:clrMapOvr>
    <a:masterClrMapping/>
  </p:clrMapOvr>
  <p:transition spd="slow">
    <p:checke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4291"/>
            <a:ext cx="7772400" cy="1143007"/>
          </a:xfrm>
        </p:spPr>
        <p:txBody>
          <a:bodyPr>
            <a:normAutofit fontScale="90000"/>
          </a:bodyPr>
          <a:lstStyle/>
          <a:p>
            <a:r>
              <a:rPr lang="ar-IQ" b="1" dirty="0" smtClean="0">
                <a:latin typeface="Andalus" pitchFamily="18" charset="-78"/>
                <a:cs typeface="Andalus" pitchFamily="18" charset="-78"/>
              </a:rPr>
              <a:t>الالتزام السلبي(الالتزام بالامتناع عن عمل)</a:t>
            </a:r>
            <a:br>
              <a:rPr lang="ar-IQ" b="1" dirty="0" smtClean="0">
                <a:latin typeface="Andalus" pitchFamily="18" charset="-78"/>
                <a:cs typeface="Andalus" pitchFamily="18" charset="-78"/>
              </a:rPr>
            </a:br>
            <a:r>
              <a:rPr lang="ar-IQ" b="1" dirty="0" smtClean="0">
                <a:latin typeface="Andalus" pitchFamily="18" charset="-78"/>
                <a:cs typeface="Andalus" pitchFamily="18" charset="-78"/>
              </a:rPr>
              <a:t>             (الالتزام بالترك)</a:t>
            </a:r>
            <a:endParaRPr lang="ar-IQ" b="1" dirty="0">
              <a:latin typeface="Andalus" pitchFamily="18" charset="-78"/>
              <a:cs typeface="Andalus" pitchFamily="18" charset="-78"/>
            </a:endParaRPr>
          </a:p>
        </p:txBody>
      </p:sp>
      <p:sp>
        <p:nvSpPr>
          <p:cNvPr id="3" name="عنوان فرعي 2"/>
          <p:cNvSpPr>
            <a:spLocks noGrp="1"/>
          </p:cNvSpPr>
          <p:nvPr>
            <p:ph type="subTitle" idx="1"/>
          </p:nvPr>
        </p:nvSpPr>
        <p:spPr>
          <a:xfrm>
            <a:off x="500034" y="1643050"/>
            <a:ext cx="8072494" cy="3995750"/>
          </a:xfrm>
        </p:spPr>
        <p:txBody>
          <a:bodyPr/>
          <a:lstStyle/>
          <a:p>
            <a:pPr algn="r"/>
            <a:r>
              <a:rPr lang="ar-IQ" b="1" dirty="0" smtClean="0">
                <a:solidFill>
                  <a:schemeClr val="tx1"/>
                </a:solidFill>
              </a:rPr>
              <a:t>هو ذلك الالتزام الذي يكون محله امتناع المدين عن عمل ما كان بإمكانه ان يقوم به لولا وجود الالتزام أي ان المدين يعد منفذا للالتزام اذا بقي ممتنعا عن العمل ومخلا به اذا قام بالعمل كالتزام البائع بعدم التعرض المشتري والتزام المؤجر بعدم منافسة المستأجر والتزام الطبيب بالمحافظة على أسرار المريض.</a:t>
            </a:r>
            <a:endParaRPr lang="ar-IQ" b="1" dirty="0">
              <a:solidFill>
                <a:schemeClr val="tx1"/>
              </a:solidFill>
            </a:endParaRPr>
          </a:p>
        </p:txBody>
      </p:sp>
    </p:spTree>
  </p:cSld>
  <p:clrMapOvr>
    <a:masterClrMapping/>
  </p:clrMapOvr>
  <p:transition spd="slow">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85729"/>
            <a:ext cx="7772400" cy="1428759"/>
          </a:xfrm>
        </p:spPr>
        <p:txBody>
          <a:bodyPr/>
          <a:lstStyle/>
          <a:p>
            <a:r>
              <a:rPr lang="ar-IQ" b="1" dirty="0" smtClean="0">
                <a:latin typeface="Andalus" pitchFamily="18" charset="-78"/>
                <a:cs typeface="Andalus" pitchFamily="18" charset="-78"/>
              </a:rPr>
              <a:t>أهمية التمييز</a:t>
            </a:r>
            <a:endParaRPr lang="ar-IQ" b="1" dirty="0">
              <a:latin typeface="Andalus" pitchFamily="18" charset="-78"/>
              <a:cs typeface="Andalus" pitchFamily="18" charset="-78"/>
            </a:endParaRPr>
          </a:p>
        </p:txBody>
      </p:sp>
      <p:sp>
        <p:nvSpPr>
          <p:cNvPr id="3" name="عنوان فرعي 2"/>
          <p:cNvSpPr>
            <a:spLocks noGrp="1"/>
          </p:cNvSpPr>
          <p:nvPr>
            <p:ph type="subTitle" idx="1"/>
          </p:nvPr>
        </p:nvSpPr>
        <p:spPr>
          <a:xfrm>
            <a:off x="642910" y="2000240"/>
            <a:ext cx="7858180" cy="4286280"/>
          </a:xfrm>
        </p:spPr>
        <p:txBody>
          <a:bodyPr>
            <a:normAutofit fontScale="92500"/>
          </a:bodyPr>
          <a:lstStyle/>
          <a:p>
            <a:pPr algn="r"/>
            <a:r>
              <a:rPr lang="ar-IQ" b="1" dirty="0" smtClean="0">
                <a:solidFill>
                  <a:schemeClr val="tx1"/>
                </a:solidFill>
              </a:rPr>
              <a:t>للتمييز بين الالتزام الايجابي والسلبي أهمية تبدو في ناحيتين:</a:t>
            </a:r>
          </a:p>
          <a:p>
            <a:pPr algn="r"/>
            <a:r>
              <a:rPr lang="ar-IQ" b="1" dirty="0" smtClean="0">
                <a:solidFill>
                  <a:schemeClr val="tx1"/>
                </a:solidFill>
              </a:rPr>
              <a:t>الأولى :-من حيث الأعذار :</a:t>
            </a:r>
          </a:p>
          <a:p>
            <a:pPr algn="r"/>
            <a:r>
              <a:rPr lang="ar-IQ" b="1" dirty="0" smtClean="0">
                <a:solidFill>
                  <a:schemeClr val="tx1"/>
                </a:solidFill>
              </a:rPr>
              <a:t>اذا لا ضرورة لأعذار الدائن لمدينه فيما لو كان التزام المدين سلبيا بينما لابد منه اذا كان الالتزام ايجابيا .</a:t>
            </a:r>
          </a:p>
          <a:p>
            <a:pPr algn="r"/>
            <a:r>
              <a:rPr lang="ar-IQ" b="1" dirty="0" smtClean="0">
                <a:solidFill>
                  <a:schemeClr val="tx1"/>
                </a:solidFill>
              </a:rPr>
              <a:t>الثانية من حيث الجزاء:</a:t>
            </a:r>
          </a:p>
          <a:p>
            <a:pPr algn="r"/>
            <a:r>
              <a:rPr lang="ar-IQ" b="1" dirty="0" smtClean="0">
                <a:solidFill>
                  <a:schemeClr val="tx1"/>
                </a:solidFill>
              </a:rPr>
              <a:t>اذا اخل المدين بالتزام سلبي ففي الغالب يكون الجزاء هو التعويض عما أصاب الدائن من ضرر اي ينفذ الالتزام بمقابل  .</a:t>
            </a:r>
          </a:p>
        </p:txBody>
      </p:sp>
    </p:spTree>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500043"/>
            <a:ext cx="7772400" cy="1285883"/>
          </a:xfrm>
        </p:spPr>
        <p:txBody>
          <a:bodyPr/>
          <a:lstStyle/>
          <a:p>
            <a:endParaRPr lang="ar-IQ" dirty="0"/>
          </a:p>
        </p:txBody>
      </p:sp>
      <p:sp>
        <p:nvSpPr>
          <p:cNvPr id="3" name="عنوان فرعي 2"/>
          <p:cNvSpPr>
            <a:spLocks noGrp="1"/>
          </p:cNvSpPr>
          <p:nvPr>
            <p:ph type="subTitle" idx="1"/>
          </p:nvPr>
        </p:nvSpPr>
        <p:spPr>
          <a:xfrm>
            <a:off x="571472" y="2285992"/>
            <a:ext cx="7929618" cy="3352808"/>
          </a:xfrm>
        </p:spPr>
        <p:txBody>
          <a:bodyPr/>
          <a:lstStyle/>
          <a:p>
            <a:pPr algn="r"/>
            <a:r>
              <a:rPr lang="ar-IQ" b="1" dirty="0" smtClean="0">
                <a:solidFill>
                  <a:schemeClr val="tx1"/>
                </a:solidFill>
              </a:rPr>
              <a:t>اما لو كان الالتزام الذي حصل إلا خلال به ايجابيا فالجزاء قد يكون التعويض وقد يكون التنفيذ العيني وقد يكون فسخ العقد اذا كان مصدر الالتزام عقدا ملزما للجانبين .</a:t>
            </a:r>
            <a:endParaRPr lang="ar-IQ" b="1" dirty="0">
              <a:solidFill>
                <a:schemeClr val="tx1"/>
              </a:solidFill>
            </a:endParaRPr>
          </a:p>
        </p:txBody>
      </p:sp>
    </p:spTree>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445</Words>
  <PresentationFormat>عرض على الشاشة (3:4)‏</PresentationFormat>
  <Paragraphs>25</Paragraphs>
  <Slides>8</Slides>
  <Notes>0</Notes>
  <HiddenSlides>0</HiddenSlides>
  <MMClips>0</MMClips>
  <ScaleCrop>false</ScaleCrop>
  <HeadingPairs>
    <vt:vector size="4" baseType="variant">
      <vt:variant>
        <vt:lpstr>سمة</vt:lpstr>
      </vt:variant>
      <vt:variant>
        <vt:i4>1</vt:i4>
      </vt:variant>
      <vt:variant>
        <vt:lpstr>عناوين الشرائح</vt:lpstr>
      </vt:variant>
      <vt:variant>
        <vt:i4>8</vt:i4>
      </vt:variant>
    </vt:vector>
  </HeadingPairs>
  <TitlesOfParts>
    <vt:vector size="9" baseType="lpstr">
      <vt:lpstr>سمة Office</vt:lpstr>
      <vt:lpstr>المحاضرة الثالثة 4-أنواع الالتزامات</vt:lpstr>
      <vt:lpstr>ثانيا:-الالتزام المدني (التام)و الالتزام الطبيعي(الناقص)</vt:lpstr>
      <vt:lpstr>الشريحة 3</vt:lpstr>
      <vt:lpstr>الشريحة 4</vt:lpstr>
      <vt:lpstr>ثالثا:-الالتزام الايجابي والالتزام السلبي</vt:lpstr>
      <vt:lpstr>الالتزام السلبي(الالتزام بالامتناع عن عمل)              (الالتزام بالترك)</vt:lpstr>
      <vt:lpstr>أهمية التمييز</vt:lpstr>
      <vt:lpstr>الشريحة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محمد الحسناوي</dc:creator>
  <cp:lastModifiedBy>Malak-AL-Hob</cp:lastModifiedBy>
  <cp:revision>55</cp:revision>
  <dcterms:created xsi:type="dcterms:W3CDTF">2013-06-23T14:44:24Z</dcterms:created>
  <dcterms:modified xsi:type="dcterms:W3CDTF">2013-10-05T18:19:00Z</dcterms:modified>
</cp:coreProperties>
</file>