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6"/>
  </p:notesMasterIdLst>
  <p:sldIdLst>
    <p:sldId id="256" r:id="rId2"/>
    <p:sldId id="257" r:id="rId3"/>
    <p:sldId id="258" r:id="rId4"/>
    <p:sldId id="259" r:id="rId5"/>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عنصر نائب للتاريخ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6BACAC3-AE1B-454A-828B-A9D69A57093A}" type="datetimeFigureOut">
              <a:rPr lang="en-US" smtClean="0"/>
              <a:pPr/>
              <a:t>11/29/2013</a:t>
            </a:fld>
            <a:endParaRPr lang="en-US" dirty="0"/>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6" name="عنصر نائب للتذييل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عنصر نائب لرقم الشريحة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41BACE-2D60-4953-92FF-D2514DDF6E9E}"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en-US" dirty="0"/>
          </a:p>
        </p:txBody>
      </p:sp>
      <p:sp>
        <p:nvSpPr>
          <p:cNvPr id="4" name="عنصر نائب لرقم الشريحة 3"/>
          <p:cNvSpPr>
            <a:spLocks noGrp="1"/>
          </p:cNvSpPr>
          <p:nvPr>
            <p:ph type="sldNum" sz="quarter" idx="10"/>
          </p:nvPr>
        </p:nvSpPr>
        <p:spPr/>
        <p:txBody>
          <a:bodyPr/>
          <a:lstStyle/>
          <a:p>
            <a:fld id="{45966311-EF3F-4973-85C0-455BAF6C5004}" type="slidenum">
              <a:rPr lang="en-US" smtClean="0"/>
              <a:pPr/>
              <a:t>2</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26/01/1435</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26/01/1435</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26/01/1435</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26/01/1435</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26/01/1435</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26/01/1435</a:t>
            </a:fld>
            <a:endParaRPr lang="ar-SA" dirty="0"/>
          </a:p>
        </p:txBody>
      </p:sp>
      <p:sp>
        <p:nvSpPr>
          <p:cNvPr id="6" name="عنصر نائب للتذييل 5"/>
          <p:cNvSpPr>
            <a:spLocks noGrp="1"/>
          </p:cNvSpPr>
          <p:nvPr>
            <p:ph type="ftr" sz="quarter" idx="11"/>
          </p:nvPr>
        </p:nvSpPr>
        <p:spPr/>
        <p:txBody>
          <a:bodyPr/>
          <a:lstStyle/>
          <a:p>
            <a:endParaRPr lang="ar-SA" dirty="0"/>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26/01/1435</a:t>
            </a:fld>
            <a:endParaRPr lang="ar-SA" dirty="0"/>
          </a:p>
        </p:txBody>
      </p:sp>
      <p:sp>
        <p:nvSpPr>
          <p:cNvPr id="8" name="عنصر نائب للتذييل 7"/>
          <p:cNvSpPr>
            <a:spLocks noGrp="1"/>
          </p:cNvSpPr>
          <p:nvPr>
            <p:ph type="ftr" sz="quarter" idx="11"/>
          </p:nvPr>
        </p:nvSpPr>
        <p:spPr/>
        <p:txBody>
          <a:bodyPr/>
          <a:lstStyle/>
          <a:p>
            <a:endParaRPr lang="ar-SA" dirty="0"/>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26/01/1435</a:t>
            </a:fld>
            <a:endParaRPr lang="ar-SA" dirty="0"/>
          </a:p>
        </p:txBody>
      </p:sp>
      <p:sp>
        <p:nvSpPr>
          <p:cNvPr id="4" name="عنصر نائب للتذييل 3"/>
          <p:cNvSpPr>
            <a:spLocks noGrp="1"/>
          </p:cNvSpPr>
          <p:nvPr>
            <p:ph type="ftr" sz="quarter" idx="11"/>
          </p:nvPr>
        </p:nvSpPr>
        <p:spPr/>
        <p:txBody>
          <a:bodyPr/>
          <a:lstStyle/>
          <a:p>
            <a:endParaRPr lang="ar-SA" dirty="0"/>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26/01/1435</a:t>
            </a:fld>
            <a:endParaRPr lang="ar-SA" dirty="0"/>
          </a:p>
        </p:txBody>
      </p:sp>
      <p:sp>
        <p:nvSpPr>
          <p:cNvPr id="3" name="عنصر نائب للتذييل 2"/>
          <p:cNvSpPr>
            <a:spLocks noGrp="1"/>
          </p:cNvSpPr>
          <p:nvPr>
            <p:ph type="ftr" sz="quarter" idx="11"/>
          </p:nvPr>
        </p:nvSpPr>
        <p:spPr/>
        <p:txBody>
          <a:bodyPr/>
          <a:lstStyle/>
          <a:p>
            <a:endParaRPr lang="ar-SA" dirty="0"/>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26/01/1435</a:t>
            </a:fld>
            <a:endParaRPr lang="ar-SA" dirty="0"/>
          </a:p>
        </p:txBody>
      </p:sp>
      <p:sp>
        <p:nvSpPr>
          <p:cNvPr id="6" name="عنصر نائب للتذييل 5"/>
          <p:cNvSpPr>
            <a:spLocks noGrp="1"/>
          </p:cNvSpPr>
          <p:nvPr>
            <p:ph type="ftr" sz="quarter" idx="11"/>
          </p:nvPr>
        </p:nvSpPr>
        <p:spPr/>
        <p:txBody>
          <a:bodyPr/>
          <a:lstStyle/>
          <a:p>
            <a:endParaRPr lang="ar-SA" dirty="0"/>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dirty="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26/01/1435</a:t>
            </a:fld>
            <a:endParaRPr lang="ar-SA" dirty="0"/>
          </a:p>
        </p:txBody>
      </p:sp>
      <p:sp>
        <p:nvSpPr>
          <p:cNvPr id="6" name="عنصر نائب للتذييل 5"/>
          <p:cNvSpPr>
            <a:spLocks noGrp="1"/>
          </p:cNvSpPr>
          <p:nvPr>
            <p:ph type="ftr" sz="quarter" idx="11"/>
          </p:nvPr>
        </p:nvSpPr>
        <p:spPr/>
        <p:txBody>
          <a:bodyPr/>
          <a:lstStyle/>
          <a:p>
            <a:endParaRPr lang="ar-SA" dirty="0"/>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pPr/>
              <a:t>26/01/1435</a:t>
            </a:fld>
            <a:endParaRPr lang="ar-SA" dirty="0"/>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dirty="0"/>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pPr/>
              <a:t>‹#›</a:t>
            </a:fld>
            <a:endParaRPr lang="ar-SA"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85720" y="214289"/>
            <a:ext cx="8572560" cy="1857389"/>
          </a:xfrm>
        </p:spPr>
        <p:txBody>
          <a:bodyPr>
            <a:normAutofit/>
          </a:bodyPr>
          <a:lstStyle/>
          <a:p>
            <a:r>
              <a:rPr lang="ar-IQ" sz="3200" b="1" dirty="0" smtClean="0"/>
              <a:t>المحاضرة الثلاثون</a:t>
            </a:r>
            <a:br>
              <a:rPr lang="ar-IQ" sz="3200" b="1" dirty="0" smtClean="0"/>
            </a:br>
            <a:r>
              <a:rPr lang="ar-IQ" sz="3200" b="1" dirty="0" smtClean="0"/>
              <a:t>التعهد عن الغير والاشتراط لمصلحة الغير</a:t>
            </a:r>
            <a:br>
              <a:rPr lang="ar-IQ" sz="3200" b="1" dirty="0" smtClean="0"/>
            </a:br>
            <a:r>
              <a:rPr lang="ar-IQ" sz="3200" b="1" dirty="0" smtClean="0"/>
              <a:t>أولا – التعهد عن الغير</a:t>
            </a:r>
            <a:endParaRPr lang="en-US" sz="3200" b="1" dirty="0"/>
          </a:p>
        </p:txBody>
      </p:sp>
      <p:sp>
        <p:nvSpPr>
          <p:cNvPr id="3" name="عنوان فرعي 2"/>
          <p:cNvSpPr>
            <a:spLocks noGrp="1"/>
          </p:cNvSpPr>
          <p:nvPr>
            <p:ph type="subTitle" idx="1"/>
          </p:nvPr>
        </p:nvSpPr>
        <p:spPr>
          <a:xfrm>
            <a:off x="214282" y="2214554"/>
            <a:ext cx="8715436" cy="4429156"/>
          </a:xfrm>
        </p:spPr>
        <p:txBody>
          <a:bodyPr>
            <a:normAutofit fontScale="92500" lnSpcReduction="20000"/>
          </a:bodyPr>
          <a:lstStyle/>
          <a:p>
            <a:pPr algn="r"/>
            <a:r>
              <a:rPr lang="ar-IQ" dirty="0" smtClean="0">
                <a:solidFill>
                  <a:schemeClr val="tx1"/>
                </a:solidFill>
              </a:rPr>
              <a:t>أن قاعدة النسبية في العقود تقضي بعدم انصراف أثر العقد في حق غير المتعاقدين وهذه القاعدة يرد تطبيقا لها وهو التعهد عن الغير وأخر استثناء عليها وهو الاشتراط لمصلحة الغير,لذا سنحاول دراسة التطبيق وهو التعهد عن الغير ثم الاستثناء وهو الاشتراط لمصلحة الغير0</a:t>
            </a:r>
          </a:p>
          <a:p>
            <a:pPr algn="r"/>
            <a:r>
              <a:rPr lang="ar-IQ" b="1" dirty="0" smtClean="0">
                <a:solidFill>
                  <a:schemeClr val="tx1"/>
                </a:solidFill>
              </a:rPr>
              <a:t>أولا/ التعهد عن الغير</a:t>
            </a:r>
          </a:p>
          <a:p>
            <a:pPr algn="r"/>
            <a:r>
              <a:rPr lang="ar-IQ" dirty="0" smtClean="0">
                <a:solidFill>
                  <a:schemeClr val="tx1"/>
                </a:solidFill>
              </a:rPr>
              <a:t>التعهد عن الغير هو إن يتعهد شخص نحو أخر بأن يجعل ثالثا يقبل القيام بعمل أو الامتناع عن عمل وألا عوضه عن ذلك. وتطبيقات التعهد عن الغير كثيرة فقد يتجاوز النائب حدود نيابته وتعهد لمن تعاقد معه أن يجعل الأصيل يقر التجاوز, أو يبيع شخص لأخر دارا ويتعهد للمشتري بأن لا يلحق به الجار ضررا ,أوان يتعهد معاون الطبيب تجاه المريض بان يجعل الطبيب يقبل أجراء عملية جراحية له.  </a:t>
            </a:r>
            <a:endParaRPr lang="en-US"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14282" y="285728"/>
            <a:ext cx="8715372" cy="6429420"/>
          </a:xfrm>
        </p:spPr>
        <p:txBody>
          <a:bodyPr>
            <a:noAutofit/>
          </a:bodyPr>
          <a:lstStyle/>
          <a:p>
            <a:pPr algn="r"/>
            <a:r>
              <a:rPr lang="ar-IQ" sz="3200" b="1" dirty="0" smtClean="0"/>
              <a:t/>
            </a:r>
            <a:br>
              <a:rPr lang="ar-IQ" sz="3200" b="1" dirty="0" smtClean="0"/>
            </a:br>
            <a:r>
              <a:rPr lang="ar-IQ" sz="3200" b="1" dirty="0" smtClean="0"/>
              <a:t/>
            </a:r>
            <a:br>
              <a:rPr lang="ar-IQ" sz="3200" b="1" dirty="0" smtClean="0"/>
            </a:br>
            <a:r>
              <a:rPr lang="ar-IQ" sz="3200" b="1" dirty="0" smtClean="0"/>
              <a:t>شروط التعهد عن الغير:-</a:t>
            </a:r>
            <a:r>
              <a:rPr lang="ar-IQ" sz="3200" dirty="0" smtClean="0"/>
              <a:t/>
            </a:r>
            <a:br>
              <a:rPr lang="ar-IQ" sz="3200" dirty="0" smtClean="0"/>
            </a:br>
            <a:r>
              <a:rPr lang="ar-IQ" sz="3200" dirty="0" smtClean="0"/>
              <a:t>يشترط لصحة التعهد عن الغير أن تتوفر ثلاث شروط:-</a:t>
            </a:r>
            <a:br>
              <a:rPr lang="ar-IQ" sz="3200" dirty="0" smtClean="0"/>
            </a:br>
            <a:r>
              <a:rPr lang="ar-IQ" sz="3200" b="1" dirty="0" smtClean="0"/>
              <a:t>الشرط الأول/ </a:t>
            </a:r>
            <a:r>
              <a:rPr lang="ar-IQ" sz="3200" dirty="0" smtClean="0"/>
              <a:t>أن يتعاقد المتعهد  باسمه هو لا بأسم الغير الذي يتعهد عنه وبذلك يختلف التعهد عن الغير عن النيابة.</a:t>
            </a:r>
            <a:br>
              <a:rPr lang="ar-IQ" sz="3200" dirty="0" smtClean="0"/>
            </a:br>
            <a:r>
              <a:rPr lang="ar-IQ" sz="3200" b="1" dirty="0" smtClean="0"/>
              <a:t>الشرط الثاني/ </a:t>
            </a:r>
            <a:r>
              <a:rPr lang="ar-IQ" sz="3200" dirty="0" smtClean="0"/>
              <a:t>أن يقصد المتعهد إلزام نفسه لا ألزام الغير لأنه لو قصد إلزام الغير لكان التزامه باطلا لاستحالة المحل. </a:t>
            </a:r>
            <a:br>
              <a:rPr lang="ar-IQ" sz="3200" dirty="0" smtClean="0"/>
            </a:br>
            <a:r>
              <a:rPr lang="ar-IQ" sz="3200" b="1" dirty="0" smtClean="0"/>
              <a:t>الشرط الثالث/ </a:t>
            </a:r>
            <a:r>
              <a:rPr lang="ar-IQ" sz="3200" dirty="0" smtClean="0"/>
              <a:t>أن ينصرف مضمون التزام المتعهد إلى حمل الغير على أقرار التعهد لا على بذل جهده لحمله على ذلك, فالتزامه دائما يكون بنتيجة وهي أقرار الغير للتعهد لا ببذل عناية.</a:t>
            </a:r>
            <a:br>
              <a:rPr lang="ar-IQ" sz="3200" dirty="0" smtClean="0"/>
            </a:br>
            <a:r>
              <a:rPr lang="ar-IQ" sz="3200" dirty="0" smtClean="0"/>
              <a:t/>
            </a:r>
            <a:br>
              <a:rPr lang="ar-IQ" sz="3200" dirty="0" smtClean="0"/>
            </a:br>
            <a:endParaRPr 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14282" y="214291"/>
            <a:ext cx="8715436" cy="3000395"/>
          </a:xfrm>
        </p:spPr>
        <p:txBody>
          <a:bodyPr>
            <a:noAutofit/>
          </a:bodyPr>
          <a:lstStyle/>
          <a:p>
            <a:pPr algn="r"/>
            <a:r>
              <a:rPr lang="ar-IQ" sz="2800" b="1" dirty="0" smtClean="0"/>
              <a:t>التعهد عن الغير والكفالة:</a:t>
            </a:r>
            <a:r>
              <a:rPr lang="ar-IQ" sz="2800" dirty="0" smtClean="0"/>
              <a:t/>
            </a:r>
            <a:br>
              <a:rPr lang="ar-IQ" sz="2800" dirty="0" smtClean="0"/>
            </a:br>
            <a:r>
              <a:rPr lang="ar-IQ" sz="2800" dirty="0" smtClean="0"/>
              <a:t>يختلف التعهد عن الغير عن الكفالة في ناحيتين:-</a:t>
            </a:r>
            <a:br>
              <a:rPr lang="ar-IQ" sz="2800" dirty="0" smtClean="0"/>
            </a:br>
            <a:r>
              <a:rPr lang="ar-IQ" sz="2800" dirty="0" smtClean="0"/>
              <a:t>الأولى/أن المتعهد يضمن نشوء الالتزام في ذمة الغير ولا يضمن تنفيذه خلافا للكفيل الذي يضمن تنفيذ الالتزام.</a:t>
            </a:r>
            <a:br>
              <a:rPr lang="ar-IQ" sz="2800" dirty="0" smtClean="0"/>
            </a:br>
            <a:r>
              <a:rPr lang="ar-IQ" sz="2800" dirty="0" smtClean="0"/>
              <a:t>الثانية/ أذا دفع المتعهد تعويضا لمن تعاقد معه لعدم أقرار الغير للتعهد فلا رجوع له على أحد,أما الكفيل فإذا دفع للدائن دينه فله رجوع على المدين المكفول.</a:t>
            </a:r>
            <a:endParaRPr lang="en-US" sz="2800" dirty="0"/>
          </a:p>
        </p:txBody>
      </p:sp>
      <p:sp>
        <p:nvSpPr>
          <p:cNvPr id="3" name="عنوان فرعي 2"/>
          <p:cNvSpPr>
            <a:spLocks noGrp="1"/>
          </p:cNvSpPr>
          <p:nvPr>
            <p:ph type="subTitle" idx="1"/>
          </p:nvPr>
        </p:nvSpPr>
        <p:spPr>
          <a:xfrm>
            <a:off x="214282" y="3071810"/>
            <a:ext cx="8643998" cy="3571900"/>
          </a:xfrm>
        </p:spPr>
        <p:txBody>
          <a:bodyPr>
            <a:noAutofit/>
          </a:bodyPr>
          <a:lstStyle/>
          <a:p>
            <a:pPr algn="r"/>
            <a:r>
              <a:rPr lang="ar-IQ" sz="2800" b="1" dirty="0" smtClean="0">
                <a:solidFill>
                  <a:schemeClr val="tx1"/>
                </a:solidFill>
              </a:rPr>
              <a:t>أثار التعهد عن الغير:- </a:t>
            </a:r>
          </a:p>
          <a:p>
            <a:pPr algn="r"/>
            <a:r>
              <a:rPr lang="ar-IQ" sz="2800" dirty="0" smtClean="0">
                <a:solidFill>
                  <a:schemeClr val="tx1"/>
                </a:solidFill>
              </a:rPr>
              <a:t>أن أثار التعهد عن الغير تختلف باختلاف حالتين:-</a:t>
            </a:r>
          </a:p>
          <a:p>
            <a:pPr algn="r"/>
            <a:r>
              <a:rPr lang="ar-IQ" sz="2800" dirty="0" smtClean="0">
                <a:solidFill>
                  <a:schemeClr val="tx1"/>
                </a:solidFill>
              </a:rPr>
              <a:t>الأولى:- إقرار الغير للتعهد.     </a:t>
            </a:r>
          </a:p>
          <a:p>
            <a:pPr algn="r"/>
            <a:r>
              <a:rPr lang="ar-IQ" sz="2800" dirty="0" smtClean="0">
                <a:solidFill>
                  <a:schemeClr val="tx1"/>
                </a:solidFill>
              </a:rPr>
              <a:t>الثانية :-رفض الغير للتعهد.</a:t>
            </a:r>
          </a:p>
          <a:p>
            <a:pPr algn="r"/>
            <a:r>
              <a:rPr lang="ar-IQ" sz="2800" b="1" dirty="0" smtClean="0">
                <a:solidFill>
                  <a:schemeClr val="tx1"/>
                </a:solidFill>
              </a:rPr>
              <a:t>أولا – أقرار الغير للتعهد</a:t>
            </a:r>
          </a:p>
          <a:p>
            <a:pPr algn="r"/>
            <a:r>
              <a:rPr lang="ar-IQ" sz="2800" dirty="0" smtClean="0">
                <a:solidFill>
                  <a:schemeClr val="tx1"/>
                </a:solidFill>
              </a:rPr>
              <a:t>أذا أقر الغير التعهد نشأ عقد جديد بين الغير وبين من تعاقد مع المتعهد, وهذا العقد يختلف عن العقد الأول من حيث:</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14282" y="214290"/>
            <a:ext cx="8715436" cy="6357982"/>
          </a:xfrm>
        </p:spPr>
        <p:txBody>
          <a:bodyPr>
            <a:noAutofit/>
          </a:bodyPr>
          <a:lstStyle/>
          <a:p>
            <a:pPr algn="r"/>
            <a:r>
              <a:rPr lang="ar-IQ" sz="2800" dirty="0" smtClean="0"/>
              <a:t>1- </a:t>
            </a:r>
            <a:r>
              <a:rPr lang="ar-IQ" sz="2800" b="1" dirty="0" smtClean="0"/>
              <a:t>الأطراف:- </a:t>
            </a:r>
            <a:r>
              <a:rPr lang="ar-IQ" sz="2800" dirty="0" smtClean="0"/>
              <a:t>فأطراف العقد الأول هم المتعهد ومن تعاقد معه وأطراف العقد الثاني هم الغير ومن تعاقد مع المتعهد.</a:t>
            </a:r>
            <a:br>
              <a:rPr lang="ar-IQ" sz="2800" dirty="0" smtClean="0"/>
            </a:br>
            <a:r>
              <a:rPr lang="ar-IQ" sz="2800" dirty="0" smtClean="0"/>
              <a:t>2- التاريخ,العقد الأول ابرم من لحظة التطابق بين إرادتي المتعهد ومن تعاقد معه أما العقد الثاني فأبرم من لحظة إقرار الغير للتعهد وهذا العقد الثاني كأي عقد أخر فيه أيجاب وقبول فألايجاب هو العقد الأول (المبرم بين المتعهد ومن تعاقد معه) والقبول هو أقرار الغير للتعهد. </a:t>
            </a:r>
            <a:br>
              <a:rPr lang="ar-IQ" sz="2800" dirty="0" smtClean="0"/>
            </a:br>
            <a:r>
              <a:rPr lang="ar-IQ" sz="2800" dirty="0" smtClean="0"/>
              <a:t>3-من حيث الآثار – العقد الأول دائما يرتب في ذمة المتعهد التزام بنتيجة هي إقرار الغير للتعهد أما العقد الثاني فقد يرتب التزام بنتيجة وقد يرتب التزام بوسيلة .</a:t>
            </a:r>
            <a:br>
              <a:rPr lang="ar-IQ" sz="2800" dirty="0" smtClean="0"/>
            </a:br>
            <a:r>
              <a:rPr lang="ar-IQ" sz="2800" b="1" dirty="0" smtClean="0"/>
              <a:t>ثانيا / رفض الغير للتعهد</a:t>
            </a:r>
            <a:r>
              <a:rPr lang="ar-IQ" sz="2800" dirty="0" smtClean="0"/>
              <a:t/>
            </a:r>
            <a:br>
              <a:rPr lang="ar-IQ" sz="2800" dirty="0" smtClean="0"/>
            </a:br>
            <a:r>
              <a:rPr lang="ar-IQ" sz="2800" dirty="0" smtClean="0"/>
              <a:t>أذا رفض الغير التعهد , نهضت مسؤولية المتعهد تجاه من تعاقد معه لأنه أخل بالتزامه وهو عدم أقرار الغير للتعهد أي عدم تحقق النتيجة ولا يستطيع التخلص من المسؤولية إلا إذا أثبت السبب الأجنبي كموت الغير او فقدانه الأهلية لجنون أصابه وكان جنونه مطبقا ولا يعد سببا أجنبيا رفض الغير للتعهد أو مرضه ورقوده في المستشفى,</a:t>
            </a:r>
            <a:endParaRPr lang="en-US" sz="2800" dirty="0"/>
          </a:p>
        </p:txBody>
      </p:sp>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TotalTime>
  <Words>205</Words>
  <PresentationFormat>عرض على الشاشة (3:4)‏</PresentationFormat>
  <Paragraphs>14</Paragraphs>
  <Slides>4</Slides>
  <Notes>1</Notes>
  <HiddenSlides>0</HiddenSlides>
  <MMClips>0</MMClips>
  <ScaleCrop>false</ScaleCrop>
  <HeadingPairs>
    <vt:vector size="4" baseType="variant">
      <vt:variant>
        <vt:lpstr>سمة</vt:lpstr>
      </vt:variant>
      <vt:variant>
        <vt:i4>1</vt:i4>
      </vt:variant>
      <vt:variant>
        <vt:lpstr>عناوين الشرائح</vt:lpstr>
      </vt:variant>
      <vt:variant>
        <vt:i4>4</vt:i4>
      </vt:variant>
    </vt:vector>
  </HeadingPairs>
  <TitlesOfParts>
    <vt:vector size="5" baseType="lpstr">
      <vt:lpstr>سمة Office</vt:lpstr>
      <vt:lpstr>المحاضرة الثلاثون التعهد عن الغير والاشتراط لمصلحة الغير أولا – التعهد عن الغير</vt:lpstr>
      <vt:lpstr>  شروط التعهد عن الغير:- يشترط لصحة التعهد عن الغير أن تتوفر ثلاث شروط:- الشرط الأول/ أن يتعاقد المتعهد  باسمه هو لا بأسم الغير الذي يتعهد عنه وبذلك يختلف التعهد عن الغير عن النيابة. الشرط الثاني/ أن يقصد المتعهد إلزام نفسه لا ألزام الغير لأنه لو قصد إلزام الغير لكان التزامه باطلا لاستحالة المحل.  الشرط الثالث/ أن ينصرف مضمون التزام المتعهد إلى حمل الغير على أقرار التعهد لا على بذل جهده لحمله على ذلك, فالتزامه دائما يكون بنتيجة وهي أقرار الغير للتعهد لا ببذل عناية.  </vt:lpstr>
      <vt:lpstr>التعهد عن الغير والكفالة: يختلف التعهد عن الغير عن الكفالة في ناحيتين:- الأولى/أن المتعهد يضمن نشوء الالتزام في ذمة الغير ولا يضمن تنفيذه خلافا للكفيل الذي يضمن تنفيذ الالتزام. الثانية/ أذا دفع المتعهد تعويضا لمن تعاقد معه لعدم أقرار الغير للتعهد فلا رجوع له على أحد,أما الكفيل فإذا دفع للدائن دينه فله رجوع على المدين المكفول.</vt:lpstr>
      <vt:lpstr>1- الأطراف:- فأطراف العقد الأول هم المتعهد ومن تعاقد معه وأطراف العقد الثاني هم الغير ومن تعاقد مع المتعهد. 2- التاريخ,العقد الأول ابرم من لحظة التطابق بين إرادتي المتعهد ومن تعاقد معه أما العقد الثاني فأبرم من لحظة إقرار الغير للتعهد وهذا العقد الثاني كأي عقد أخر فيه أيجاب وقبول فألايجاب هو العقد الأول (المبرم بين المتعهد ومن تعاقد معه) والقبول هو أقرار الغير للتعهد.  3-من حيث الآثار – العقد الأول دائما يرتب في ذمة المتعهد التزام بنتيجة هي إقرار الغير للتعهد أما العقد الثاني فقد يرتب التزام بنتيجة وقد يرتب التزام بوسيلة . ثانيا / رفض الغير للتعهد أذا رفض الغير التعهد , نهضت مسؤولية المتعهد تجاه من تعاقد معه لأنه أخل بالتزامه وهو عدم أقرار الغير للتعهد أي عدم تحقق النتيجة ولا يستطيع التخلص من المسؤولية إلا إذا أثبت السبب الأجنبي كموت الغير او فقدانه الأهلية لجنون أصابه وكان جنونه مطبقا ولا يعد سببا أجنبيا رفض الغير للتعهد أو مرضه ورقوده في المستشفى,</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الثلاثون التعهد عن الغير والاشتراط لمصلحة الغير أولا – التعهد عن الغير</dc:title>
  <dc:creator>mohammed</dc:creator>
  <cp:lastModifiedBy>mohammed</cp:lastModifiedBy>
  <cp:revision>20</cp:revision>
  <dcterms:created xsi:type="dcterms:W3CDTF">2013-11-29T03:28:26Z</dcterms:created>
  <dcterms:modified xsi:type="dcterms:W3CDTF">2013-11-30T04:21:06Z</dcterms:modified>
</cp:coreProperties>
</file>