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3" r:id="rId3"/>
    <p:sldId id="257" r:id="rId4"/>
    <p:sldId id="258" r:id="rId5"/>
    <p:sldId id="259" r:id="rId6"/>
    <p:sldId id="262" r:id="rId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08/06/1435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08/06/1435</a:t>
            </a:fld>
            <a:endParaRPr lang="ar-SA"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357167"/>
            <a:ext cx="7772400" cy="1285883"/>
          </a:xfrm>
        </p:spPr>
        <p:txBody>
          <a:bodyPr>
            <a:normAutofit/>
          </a:bodyPr>
          <a:lstStyle/>
          <a:p>
            <a:r>
              <a:rPr lang="ar-IQ" sz="3200" b="1" dirty="0" smtClean="0"/>
              <a:t>المحاضرة الرابعة  والثلاثون        </a:t>
            </a:r>
            <a:br>
              <a:rPr lang="ar-IQ" sz="3200" b="1" dirty="0" smtClean="0"/>
            </a:br>
            <a:r>
              <a:rPr lang="ar-IQ" sz="3200" b="1" dirty="0" smtClean="0"/>
              <a:t>2- الضرر العقدي</a:t>
            </a:r>
            <a:endParaRPr lang="en-US" sz="3200" b="1" dirty="0"/>
          </a:p>
        </p:txBody>
      </p:sp>
      <p:sp>
        <p:nvSpPr>
          <p:cNvPr id="3" name="عنوان فرعي 2"/>
          <p:cNvSpPr>
            <a:spLocks noGrp="1"/>
          </p:cNvSpPr>
          <p:nvPr>
            <p:ph type="subTitle" idx="1"/>
          </p:nvPr>
        </p:nvSpPr>
        <p:spPr>
          <a:xfrm>
            <a:off x="214282" y="1643050"/>
            <a:ext cx="8715436" cy="5000660"/>
          </a:xfrm>
        </p:spPr>
        <p:txBody>
          <a:bodyPr>
            <a:noAutofit/>
          </a:bodyPr>
          <a:lstStyle/>
          <a:p>
            <a:pPr algn="r"/>
            <a:r>
              <a:rPr lang="ar-IQ" sz="2400" dirty="0" smtClean="0">
                <a:solidFill>
                  <a:schemeClr val="tx1"/>
                </a:solidFill>
              </a:rPr>
              <a:t>يعد الضرر ركنا مهما من أركان المسؤولية المدنية (عقدية أم </a:t>
            </a:r>
            <a:r>
              <a:rPr lang="ar-IQ" sz="2400" dirty="0" smtClean="0">
                <a:solidFill>
                  <a:schemeClr val="tx1"/>
                </a:solidFill>
              </a:rPr>
              <a:t>تقصيرية</a:t>
            </a:r>
            <a:r>
              <a:rPr lang="ar-IQ" sz="2400" dirty="0" smtClean="0">
                <a:solidFill>
                  <a:schemeClr val="tx1"/>
                </a:solidFill>
              </a:rPr>
              <a:t>)ويوصف بأنه روح المسؤولية ومنه تبدأ الشرارة </a:t>
            </a:r>
            <a:r>
              <a:rPr lang="ar-IQ" sz="2400" dirty="0" smtClean="0">
                <a:solidFill>
                  <a:schemeClr val="tx1"/>
                </a:solidFill>
              </a:rPr>
              <a:t>الأولى </a:t>
            </a:r>
            <a:r>
              <a:rPr lang="ar-IQ" sz="2400" dirty="0" smtClean="0">
                <a:solidFill>
                  <a:schemeClr val="tx1"/>
                </a:solidFill>
              </a:rPr>
              <a:t>في مسائلة المدين.</a:t>
            </a:r>
          </a:p>
          <a:p>
            <a:pPr algn="r"/>
            <a:r>
              <a:rPr lang="ar-IQ" sz="2400" dirty="0" smtClean="0">
                <a:solidFill>
                  <a:schemeClr val="tx1"/>
                </a:solidFill>
              </a:rPr>
              <a:t>وفي نطاق المسؤولية العقدية يوصف الضرر بأنه </a:t>
            </a:r>
            <a:r>
              <a:rPr lang="ar-IQ" sz="2400" dirty="0" smtClean="0">
                <a:solidFill>
                  <a:schemeClr val="tx1"/>
                </a:solidFill>
              </a:rPr>
              <a:t>الأذى </a:t>
            </a:r>
            <a:r>
              <a:rPr lang="ar-IQ" sz="2400" dirty="0" smtClean="0">
                <a:solidFill>
                  <a:schemeClr val="tx1"/>
                </a:solidFill>
              </a:rPr>
              <a:t>الذي يصيب الدائن بسبب أخلال المدين بتنفيذ التزاماته سواء كان ماديا أم معنويا. معنى ذلك </a:t>
            </a:r>
            <a:r>
              <a:rPr lang="ar-IQ" sz="2400" dirty="0" smtClean="0">
                <a:solidFill>
                  <a:schemeClr val="tx1"/>
                </a:solidFill>
              </a:rPr>
              <a:t>إن </a:t>
            </a:r>
            <a:r>
              <a:rPr lang="ar-IQ" sz="2400" dirty="0" smtClean="0">
                <a:solidFill>
                  <a:schemeClr val="tx1"/>
                </a:solidFill>
              </a:rPr>
              <a:t>الضرر الذي يصيب الدائن نوعان هما:</a:t>
            </a:r>
          </a:p>
          <a:p>
            <a:pPr algn="r"/>
            <a:r>
              <a:rPr lang="ar-IQ" sz="2400" dirty="0" smtClean="0">
                <a:solidFill>
                  <a:schemeClr val="tx1"/>
                </a:solidFill>
              </a:rPr>
              <a:t>1</a:t>
            </a:r>
            <a:r>
              <a:rPr lang="ar-IQ" sz="2400" b="1" dirty="0" smtClean="0">
                <a:solidFill>
                  <a:schemeClr val="tx1"/>
                </a:solidFill>
              </a:rPr>
              <a:t>- الضرر المادي – </a:t>
            </a:r>
            <a:r>
              <a:rPr lang="ar-IQ" sz="2400" dirty="0" smtClean="0">
                <a:solidFill>
                  <a:schemeClr val="tx1"/>
                </a:solidFill>
              </a:rPr>
              <a:t>وهو ضرر يمس الجانب المالي من ذمة </a:t>
            </a:r>
            <a:r>
              <a:rPr lang="ar-IQ" sz="2400" dirty="0" smtClean="0">
                <a:solidFill>
                  <a:schemeClr val="tx1"/>
                </a:solidFill>
              </a:rPr>
              <a:t>المتضرر ويتحلل إلى </a:t>
            </a:r>
            <a:r>
              <a:rPr lang="ar-IQ" sz="2400" dirty="0" smtClean="0">
                <a:solidFill>
                  <a:schemeClr val="tx1"/>
                </a:solidFill>
              </a:rPr>
              <a:t>عنصرين هما الخسارة اللاحقة والكسب الفائت</a:t>
            </a:r>
          </a:p>
          <a:p>
            <a:pPr algn="r"/>
            <a:r>
              <a:rPr lang="ar-IQ" sz="2400" b="1" dirty="0" smtClean="0">
                <a:solidFill>
                  <a:schemeClr val="tx1"/>
                </a:solidFill>
              </a:rPr>
              <a:t>2- الضرر المعنوي </a:t>
            </a:r>
            <a:r>
              <a:rPr lang="ar-IQ" sz="2400" b="1" dirty="0" smtClean="0">
                <a:solidFill>
                  <a:schemeClr val="tx1"/>
                </a:solidFill>
              </a:rPr>
              <a:t>–</a:t>
            </a:r>
            <a:r>
              <a:rPr lang="ar-IQ" sz="2400" dirty="0" smtClean="0">
                <a:solidFill>
                  <a:schemeClr val="tx1"/>
                </a:solidFill>
              </a:rPr>
              <a:t>وهو ضرر </a:t>
            </a:r>
            <a:r>
              <a:rPr lang="ar-IQ" sz="2400" dirty="0" smtClean="0">
                <a:solidFill>
                  <a:schemeClr val="tx1"/>
                </a:solidFill>
              </a:rPr>
              <a:t>يمس الجانب المعنوي من ذمة </a:t>
            </a:r>
            <a:r>
              <a:rPr lang="ar-IQ" sz="2400" dirty="0" smtClean="0">
                <a:solidFill>
                  <a:schemeClr val="tx1"/>
                </a:solidFill>
              </a:rPr>
              <a:t>المضرور أي </a:t>
            </a:r>
            <a:r>
              <a:rPr lang="ar-IQ" sz="2400" dirty="0" smtClean="0">
                <a:solidFill>
                  <a:schemeClr val="tx1"/>
                </a:solidFill>
              </a:rPr>
              <a:t>يمس العواطف والشعور </a:t>
            </a:r>
            <a:r>
              <a:rPr lang="ar-IQ" sz="2400" dirty="0" smtClean="0">
                <a:solidFill>
                  <a:schemeClr val="tx1"/>
                </a:solidFill>
              </a:rPr>
              <a:t>والأحاسيس </a:t>
            </a:r>
            <a:r>
              <a:rPr lang="ar-IQ" sz="2400" dirty="0" smtClean="0">
                <a:solidFill>
                  <a:schemeClr val="tx1"/>
                </a:solidFill>
              </a:rPr>
              <a:t>,فلو أخطأ الطبيب في معالجة المريض فسبب له عاهة مستديمة بقى يعاني منها طوال حياته كما لو كان مغنيا وفقد صوته , ووفق نصوص القانون المدني الحالي </a:t>
            </a:r>
            <a:r>
              <a:rPr lang="ar-IQ" sz="2400" dirty="0" smtClean="0">
                <a:solidFill>
                  <a:schemeClr val="tx1"/>
                </a:solidFill>
              </a:rPr>
              <a:t>لاتعويض</a:t>
            </a:r>
            <a:r>
              <a:rPr lang="ar-IQ" sz="2400" dirty="0" smtClean="0">
                <a:solidFill>
                  <a:schemeClr val="tx1"/>
                </a:solidFill>
              </a:rPr>
              <a:t> عن الضرر المعنوي في نطاق المسؤولية العقدية </a:t>
            </a:r>
            <a:r>
              <a:rPr lang="ar-IQ" sz="2400" dirty="0" smtClean="0">
                <a:solidFill>
                  <a:schemeClr val="tx1"/>
                </a:solidFill>
              </a:rPr>
              <a:t>وإنما </a:t>
            </a:r>
            <a:r>
              <a:rPr lang="ar-IQ" sz="2400" dirty="0" smtClean="0">
                <a:solidFill>
                  <a:schemeClr val="tx1"/>
                </a:solidFill>
              </a:rPr>
              <a:t>يعوض فقط في نطاق المسؤولية </a:t>
            </a:r>
            <a:r>
              <a:rPr lang="ar-IQ" sz="2400" dirty="0" smtClean="0">
                <a:solidFill>
                  <a:schemeClr val="tx1"/>
                </a:solidFill>
              </a:rPr>
              <a:t>التقصيرية</a:t>
            </a:r>
            <a:r>
              <a:rPr lang="ar-IQ" sz="2400" dirty="0" smtClean="0">
                <a:solidFill>
                  <a:schemeClr val="tx1"/>
                </a:solidFill>
              </a:rPr>
              <a:t>.</a:t>
            </a:r>
          </a:p>
          <a:p>
            <a:pPr algn="r"/>
            <a:endParaRPr lang="en-US" sz="24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14290"/>
            <a:ext cx="8643998" cy="6429419"/>
          </a:xfrm>
        </p:spPr>
        <p:txBody>
          <a:bodyPr>
            <a:normAutofit/>
          </a:bodyPr>
          <a:lstStyle/>
          <a:p>
            <a:pPr algn="r"/>
            <a:r>
              <a:rPr lang="ar-IQ" sz="2400" b="1" dirty="0" smtClean="0"/>
              <a:t>شروط الضرر الموجب للتعويض في نطاق المسؤولية العقدية:</a:t>
            </a:r>
            <a:r>
              <a:rPr lang="ar-IQ" sz="2400" dirty="0" smtClean="0"/>
              <a:t/>
            </a:r>
            <a:br>
              <a:rPr lang="ar-IQ" sz="2400" dirty="0" smtClean="0"/>
            </a:br>
            <a:r>
              <a:rPr lang="ar-IQ" sz="2400" dirty="0" smtClean="0"/>
              <a:t>من خلال نص المواد 168 و169 من القانون المدني نجد أن الضرر الذي يمكن تعويض الدائن عنه بسبب أخلال المدين بتنفيذ التزامه, يجب أن تتوفر فيه الشروط التالية:-</a:t>
            </a:r>
            <a:br>
              <a:rPr lang="ar-IQ" sz="2400" dirty="0" smtClean="0"/>
            </a:br>
            <a:r>
              <a:rPr lang="ar-IQ" sz="2400" dirty="0" smtClean="0"/>
              <a:t>1- أن يكون الضرر مباشرا –يكون الضرر مباشرا </a:t>
            </a:r>
            <a:r>
              <a:rPr lang="ar-IQ" sz="2400" dirty="0" smtClean="0"/>
              <a:t>إذا </a:t>
            </a:r>
            <a:r>
              <a:rPr lang="ar-IQ" sz="2400" dirty="0" smtClean="0"/>
              <a:t>كان نتيجة طبيعية </a:t>
            </a:r>
            <a:r>
              <a:rPr lang="ar-IQ" sz="2400" dirty="0" smtClean="0"/>
              <a:t>لإخلال </a:t>
            </a:r>
            <a:r>
              <a:rPr lang="ar-IQ" sz="2400" dirty="0" smtClean="0"/>
              <a:t>المدين بتنفيذ التزامه, أما </a:t>
            </a:r>
            <a:r>
              <a:rPr lang="ar-IQ" sz="2400" dirty="0" smtClean="0"/>
              <a:t>إذا </a:t>
            </a:r>
            <a:r>
              <a:rPr lang="ar-IQ" sz="2400" dirty="0" smtClean="0"/>
              <a:t>كان الضرر غير مباشر فلا تعويض عنه سواء كانت المسؤولية المتحققة عقدية أم </a:t>
            </a:r>
            <a:r>
              <a:rPr lang="ar-IQ" sz="2400" dirty="0" smtClean="0"/>
              <a:t>تقصيرية</a:t>
            </a:r>
            <a:r>
              <a:rPr lang="ar-IQ" sz="2400" dirty="0" smtClean="0"/>
              <a:t>, لان في الضرر غير </a:t>
            </a:r>
            <a:r>
              <a:rPr lang="ar-IQ" sz="2400" dirty="0" smtClean="0"/>
              <a:t>المباشر تنقطع </a:t>
            </a:r>
            <a:r>
              <a:rPr lang="ar-IQ" sz="2400" dirty="0" smtClean="0"/>
              <a:t>العلاقة السببية بين الخطأ والضرر.</a:t>
            </a:r>
            <a:br>
              <a:rPr lang="ar-IQ" sz="2400" dirty="0" smtClean="0"/>
            </a:br>
            <a:r>
              <a:rPr lang="ar-IQ" sz="2400" dirty="0" smtClean="0"/>
              <a:t>2-أن يكون الضرر ماديا, أي أصاب الجانب المالي من ذمة المتضرر دون الجانب المعنوي لان النصوص الحالية في القانون المدني </a:t>
            </a:r>
            <a:r>
              <a:rPr lang="ar-IQ" sz="2400" dirty="0" smtClean="0"/>
              <a:t>لاتسمح</a:t>
            </a:r>
            <a:r>
              <a:rPr lang="ar-IQ" sz="2400" dirty="0" smtClean="0"/>
              <a:t> بالتعويض عن الضرر المعنوي </a:t>
            </a:r>
            <a:r>
              <a:rPr lang="ar-IQ" sz="2400" dirty="0" smtClean="0"/>
              <a:t>إلا </a:t>
            </a:r>
            <a:r>
              <a:rPr lang="ar-IQ" sz="2400" dirty="0" smtClean="0"/>
              <a:t>في المسؤولية </a:t>
            </a:r>
            <a:r>
              <a:rPr lang="ar-IQ" sz="2400" dirty="0" smtClean="0"/>
              <a:t>التقصيرية</a:t>
            </a:r>
            <a:r>
              <a:rPr lang="ar-IQ" sz="2400" dirty="0" smtClean="0"/>
              <a:t> , وان كان ذلك موقف منتقد للمشرع العراقي لان احتمالات وجود </a:t>
            </a:r>
            <a:r>
              <a:rPr lang="ar-IQ" sz="2400" dirty="0" smtClean="0"/>
              <a:t>الضررالادبي</a:t>
            </a:r>
            <a:r>
              <a:rPr lang="ar-IQ" sz="2400" dirty="0" smtClean="0"/>
              <a:t> في نطاق المسؤولية العقدية وارد جدا.</a:t>
            </a:r>
            <a:r>
              <a:rPr lang="en-US" sz="2400" dirty="0" smtClean="0"/>
              <a:t/>
            </a:r>
            <a:br>
              <a:rPr lang="en-US" sz="2400" dirty="0" smtClean="0"/>
            </a:b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14289"/>
            <a:ext cx="8715436" cy="6357983"/>
          </a:xfrm>
        </p:spPr>
        <p:txBody>
          <a:bodyPr>
            <a:normAutofit fontScale="90000"/>
          </a:bodyPr>
          <a:lstStyle/>
          <a:p>
            <a:pPr algn="r"/>
            <a:r>
              <a:rPr lang="ar-IQ" sz="2800" dirty="0" smtClean="0"/>
              <a:t>3- أن يكون الضرر متوقعا, أي توقعه المتعاقدان عند </a:t>
            </a:r>
            <a:r>
              <a:rPr lang="ar-IQ" sz="2800" dirty="0" smtClean="0"/>
              <a:t>ابرام</a:t>
            </a:r>
            <a:r>
              <a:rPr lang="ar-IQ" sz="2800" dirty="0" smtClean="0"/>
              <a:t> العقد,</a:t>
            </a:r>
            <a:r>
              <a:rPr lang="ar-IQ" sz="2800" dirty="0" smtClean="0"/>
              <a:t>اما</a:t>
            </a:r>
            <a:r>
              <a:rPr lang="ar-IQ" sz="2800" dirty="0" smtClean="0"/>
              <a:t> </a:t>
            </a:r>
            <a:r>
              <a:rPr lang="ar-IQ" sz="2800" dirty="0" smtClean="0"/>
              <a:t>اذا</a:t>
            </a:r>
            <a:r>
              <a:rPr lang="ar-IQ" sz="2800" dirty="0" smtClean="0"/>
              <a:t> كان غير متوقع فلا تعويض عنه </a:t>
            </a:r>
            <a:r>
              <a:rPr lang="ar-IQ" sz="2800" dirty="0" smtClean="0"/>
              <a:t>الا</a:t>
            </a:r>
            <a:r>
              <a:rPr lang="ar-IQ" sz="2800" dirty="0" smtClean="0"/>
              <a:t> في المسؤولية </a:t>
            </a:r>
            <a:r>
              <a:rPr lang="ar-IQ" sz="2800" dirty="0" smtClean="0"/>
              <a:t>التقصيرية</a:t>
            </a:r>
            <a:r>
              <a:rPr lang="ar-IQ" sz="2800" dirty="0" smtClean="0"/>
              <a:t>.فعلى سبيل المثال لو استأجر مزارع ناقلا لينقل له </a:t>
            </a:r>
            <a:r>
              <a:rPr lang="ar-IQ" sz="2800" dirty="0" smtClean="0"/>
              <a:t>محصولاته</a:t>
            </a:r>
            <a:r>
              <a:rPr lang="ar-IQ" sz="2800" dirty="0" smtClean="0"/>
              <a:t> </a:t>
            </a:r>
            <a:r>
              <a:rPr lang="ar-IQ" sz="2800" dirty="0" smtClean="0"/>
              <a:t>الى</a:t>
            </a:r>
            <a:r>
              <a:rPr lang="ar-IQ" sz="2800" dirty="0" smtClean="0"/>
              <a:t> السوق فلم يحضر الناقل في الموعد المحدد للنقل مما اضطر المزارع </a:t>
            </a:r>
            <a:r>
              <a:rPr lang="ar-IQ" sz="2800" dirty="0" smtClean="0"/>
              <a:t>الى</a:t>
            </a:r>
            <a:r>
              <a:rPr lang="ar-IQ" sz="2800" dirty="0" smtClean="0"/>
              <a:t> الاستعانة بناقل </a:t>
            </a:r>
            <a:r>
              <a:rPr lang="ar-IQ" sz="2800" dirty="0" smtClean="0"/>
              <a:t>اخر</a:t>
            </a:r>
            <a:r>
              <a:rPr lang="ar-IQ" sz="2800" dirty="0" smtClean="0"/>
              <a:t> ولكن باجرة أعلى, وفي هذا الوقت تكون </a:t>
            </a:r>
            <a:r>
              <a:rPr lang="ar-IQ" sz="2800" dirty="0" smtClean="0"/>
              <a:t>اسعار</a:t>
            </a:r>
            <a:r>
              <a:rPr lang="ar-IQ" sz="2800" dirty="0" smtClean="0"/>
              <a:t> </a:t>
            </a:r>
            <a:r>
              <a:rPr lang="ar-IQ" sz="2800" dirty="0" smtClean="0"/>
              <a:t>المحصولات</a:t>
            </a:r>
            <a:r>
              <a:rPr lang="ar-IQ" sz="2800" dirty="0" smtClean="0"/>
              <a:t> قد هبطت هبوطا حادا.فيسأل الناقل عن الفرق بين </a:t>
            </a:r>
            <a:r>
              <a:rPr lang="ar-IQ" sz="2800" dirty="0" smtClean="0"/>
              <a:t>الاجرتين</a:t>
            </a:r>
            <a:r>
              <a:rPr lang="ar-IQ" sz="2800" dirty="0" smtClean="0"/>
              <a:t> </a:t>
            </a:r>
            <a:r>
              <a:rPr lang="ar-IQ" sz="2800" dirty="0" smtClean="0"/>
              <a:t>بأعتباره</a:t>
            </a:r>
            <a:r>
              <a:rPr lang="ar-IQ" sz="2800" dirty="0" smtClean="0"/>
              <a:t> ضرر مباشر متوقع , </a:t>
            </a:r>
            <a:r>
              <a:rPr lang="ar-IQ" sz="2800" dirty="0" smtClean="0"/>
              <a:t>ولايسأل</a:t>
            </a:r>
            <a:r>
              <a:rPr lang="ar-IQ" sz="2800" dirty="0" smtClean="0"/>
              <a:t> عن هبوط </a:t>
            </a:r>
            <a:r>
              <a:rPr lang="ar-IQ" sz="2800" dirty="0" smtClean="0"/>
              <a:t>الاسعار</a:t>
            </a:r>
            <a:r>
              <a:rPr lang="ar-IQ" sz="2800" dirty="0" smtClean="0"/>
              <a:t> </a:t>
            </a:r>
            <a:r>
              <a:rPr lang="ar-IQ" sz="2800" dirty="0" smtClean="0"/>
              <a:t>لانه</a:t>
            </a:r>
            <a:r>
              <a:rPr lang="ar-IQ" sz="2800" dirty="0" smtClean="0"/>
              <a:t> ضرر غير متوقع </a:t>
            </a:r>
            <a:r>
              <a:rPr lang="ar-IQ" sz="2800" dirty="0" smtClean="0"/>
              <a:t>الا</a:t>
            </a:r>
            <a:r>
              <a:rPr lang="ar-IQ" sz="2800" dirty="0" smtClean="0"/>
              <a:t> </a:t>
            </a:r>
            <a:r>
              <a:rPr lang="ar-IQ" sz="2800" dirty="0" smtClean="0"/>
              <a:t>اذا</a:t>
            </a:r>
            <a:r>
              <a:rPr lang="ar-IQ" sz="2800" dirty="0" smtClean="0"/>
              <a:t> صدر منه غشا أو خطأ جسيما </a:t>
            </a:r>
            <a:r>
              <a:rPr lang="ar-IQ" sz="2800" dirty="0" smtClean="0"/>
              <a:t>اذ</a:t>
            </a:r>
            <a:r>
              <a:rPr lang="ar-IQ" sz="2800" dirty="0" smtClean="0"/>
              <a:t> تلحق مسؤوليته في هذه الحالة بالمسؤولية </a:t>
            </a:r>
            <a:r>
              <a:rPr lang="ar-IQ" sz="2800" dirty="0" smtClean="0"/>
              <a:t>التقصيرية</a:t>
            </a:r>
            <a:r>
              <a:rPr lang="ar-IQ" sz="2800" dirty="0" smtClean="0"/>
              <a:t> التي يسأل فيها المدين عن كل </a:t>
            </a:r>
            <a:r>
              <a:rPr lang="ar-IQ" sz="2800" dirty="0" smtClean="0"/>
              <a:t>الاضرار</a:t>
            </a:r>
            <a:r>
              <a:rPr lang="ar-IQ" sz="2800" dirty="0" smtClean="0"/>
              <a:t> متوقعة كانت </a:t>
            </a:r>
            <a:r>
              <a:rPr lang="ar-IQ" sz="2800" dirty="0" smtClean="0"/>
              <a:t>ام</a:t>
            </a:r>
            <a:r>
              <a:rPr lang="ar-IQ" sz="2800" dirty="0" smtClean="0"/>
              <a:t> غير متوقعة.</a:t>
            </a:r>
            <a:br>
              <a:rPr lang="ar-IQ" sz="2800" dirty="0" smtClean="0"/>
            </a:br>
            <a:r>
              <a:rPr lang="ar-IQ" sz="3100" b="1" dirty="0" smtClean="0"/>
              <a:t>                      </a:t>
            </a:r>
            <a:r>
              <a:rPr lang="ar-IQ" sz="3100" b="1" dirty="0" smtClean="0"/>
              <a:t>اثبات</a:t>
            </a:r>
            <a:r>
              <a:rPr lang="ar-IQ" sz="3100" b="1" dirty="0" smtClean="0"/>
              <a:t> الضرر العقدي </a:t>
            </a:r>
            <a:r>
              <a:rPr lang="ar-IQ" sz="2800" dirty="0" smtClean="0"/>
              <a:t/>
            </a:r>
            <a:br>
              <a:rPr lang="ar-IQ" sz="2800" dirty="0" smtClean="0"/>
            </a:br>
            <a:r>
              <a:rPr lang="ar-IQ" sz="2800" dirty="0" smtClean="0"/>
              <a:t>يخضع </a:t>
            </a:r>
            <a:r>
              <a:rPr lang="ar-IQ" sz="2800" dirty="0" smtClean="0"/>
              <a:t>اثبات</a:t>
            </a:r>
            <a:r>
              <a:rPr lang="ar-IQ" sz="2800" dirty="0" smtClean="0"/>
              <a:t> الضرر للقاعدة العامة في </a:t>
            </a:r>
            <a:r>
              <a:rPr lang="ar-IQ" sz="2800" dirty="0" smtClean="0"/>
              <a:t>الاثبات</a:t>
            </a:r>
            <a:r>
              <a:rPr lang="ar-IQ" sz="2800" dirty="0" smtClean="0"/>
              <a:t> وهي( البينة على من أدعى واليمين على من أنكر) فالدائن عليه عبء أثبات تضرره بكافة وسائل </a:t>
            </a:r>
            <a:r>
              <a:rPr lang="ar-IQ" sz="2800" dirty="0" smtClean="0"/>
              <a:t>الاثبات</a:t>
            </a:r>
            <a:r>
              <a:rPr lang="ar-IQ" sz="2800" dirty="0" smtClean="0"/>
              <a:t> </a:t>
            </a:r>
            <a:br>
              <a:rPr lang="ar-IQ" sz="2800" dirty="0" smtClean="0"/>
            </a:br>
            <a:r>
              <a:rPr lang="ar-IQ" sz="2800" dirty="0" smtClean="0"/>
              <a:t>ولا يعفى من ذلك </a:t>
            </a:r>
            <a:r>
              <a:rPr lang="ar-IQ" sz="2800" dirty="0" smtClean="0"/>
              <a:t>الا</a:t>
            </a:r>
            <a:r>
              <a:rPr lang="ar-IQ" sz="2800" dirty="0" smtClean="0"/>
              <a:t> </a:t>
            </a:r>
            <a:r>
              <a:rPr lang="ar-IQ" sz="2800" dirty="0" smtClean="0"/>
              <a:t>اذا</a:t>
            </a:r>
            <a:r>
              <a:rPr lang="ar-IQ" sz="2800" dirty="0" smtClean="0"/>
              <a:t> كان محل الالتزام مبلغ من النقود فيكون الضرر مفترضا </a:t>
            </a:r>
            <a:r>
              <a:rPr lang="ar-IQ" sz="2800" dirty="0" smtClean="0"/>
              <a:t>أفتراضا</a:t>
            </a:r>
            <a:r>
              <a:rPr lang="ar-IQ" sz="2800" dirty="0" smtClean="0"/>
              <a:t> غير قابل </a:t>
            </a:r>
            <a:r>
              <a:rPr lang="ar-IQ" sz="2800" dirty="0" smtClean="0"/>
              <a:t>لاثبات</a:t>
            </a:r>
            <a:r>
              <a:rPr lang="ar-IQ" sz="2800" dirty="0" smtClean="0"/>
              <a:t> العكس </a:t>
            </a:r>
            <a:r>
              <a:rPr lang="ar-IQ" sz="2800" dirty="0" smtClean="0"/>
              <a:t>اذ</a:t>
            </a:r>
            <a:r>
              <a:rPr lang="ar-IQ" sz="2800" dirty="0" smtClean="0"/>
              <a:t> أشارة </a:t>
            </a:r>
            <a:r>
              <a:rPr lang="ar-IQ" sz="2800" dirty="0" smtClean="0"/>
              <a:t>الى</a:t>
            </a:r>
            <a:r>
              <a:rPr lang="ar-IQ" sz="2800" dirty="0" smtClean="0"/>
              <a:t> ذلك صراحة المادة 173/ 1 مدني </a:t>
            </a:r>
            <a:r>
              <a:rPr lang="ar-IQ" sz="2800" dirty="0" smtClean="0"/>
              <a:t>اذ</a:t>
            </a:r>
            <a:r>
              <a:rPr lang="ar-IQ" sz="2800" dirty="0" smtClean="0"/>
              <a:t> نصت_( </a:t>
            </a:r>
            <a:r>
              <a:rPr lang="ar-IQ" sz="2800" dirty="0" smtClean="0"/>
              <a:t>لايشترط</a:t>
            </a:r>
            <a:r>
              <a:rPr lang="ar-IQ" sz="2800" dirty="0" smtClean="0"/>
              <a:t> لاستحقاق فوائد التأخير قانونية كانت أم </a:t>
            </a:r>
            <a:r>
              <a:rPr lang="ar-IQ" sz="2800" dirty="0" smtClean="0"/>
              <a:t>أتفاقية</a:t>
            </a:r>
            <a:r>
              <a:rPr lang="ar-IQ" sz="2800" dirty="0" smtClean="0"/>
              <a:t> أن يثبت الدائن أن ضررا لحقه من جراء هذا التأخير000 )</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85728"/>
            <a:ext cx="8643998" cy="6357981"/>
          </a:xfrm>
        </p:spPr>
        <p:txBody>
          <a:bodyPr>
            <a:normAutofit/>
          </a:bodyPr>
          <a:lstStyle/>
          <a:p>
            <a:pPr algn="r"/>
            <a:r>
              <a:rPr lang="ar-IQ" sz="2800" b="1" dirty="0" smtClean="0"/>
              <a:t>3- العلاقة السببية بين الخطأ والضرر</a:t>
            </a:r>
            <a:r>
              <a:rPr lang="ar-IQ" sz="2800" dirty="0" smtClean="0"/>
              <a:t/>
            </a:r>
            <a:br>
              <a:rPr lang="ar-IQ" sz="2800" dirty="0" smtClean="0"/>
            </a:br>
            <a:r>
              <a:rPr lang="ar-IQ" sz="2800" dirty="0" smtClean="0"/>
              <a:t>تعد العلاقة السببية ركنا </a:t>
            </a:r>
            <a:r>
              <a:rPr lang="ar-IQ" sz="2800" dirty="0" smtClean="0"/>
              <a:t>مستقلامن</a:t>
            </a:r>
            <a:r>
              <a:rPr lang="ar-IQ" sz="2800" dirty="0" smtClean="0"/>
              <a:t> أركان المسؤولية, معناها أن يكون الضرر نتيجة للخطأ, </a:t>
            </a:r>
            <a:r>
              <a:rPr lang="ar-IQ" sz="2800" dirty="0" smtClean="0"/>
              <a:t>واذاانقطعت</a:t>
            </a:r>
            <a:r>
              <a:rPr lang="ar-IQ" sz="2800" dirty="0" smtClean="0"/>
              <a:t> العلاقة السببية فلا تنهض مسؤولية المدين وقد </a:t>
            </a:r>
            <a:r>
              <a:rPr lang="ar-IQ" sz="2800" dirty="0" smtClean="0"/>
              <a:t>اشارة</a:t>
            </a:r>
            <a:r>
              <a:rPr lang="ar-IQ" sz="2800" dirty="0" smtClean="0"/>
              <a:t> </a:t>
            </a:r>
            <a:r>
              <a:rPr lang="ar-IQ" sz="2800" dirty="0" smtClean="0"/>
              <a:t>الى</a:t>
            </a:r>
            <a:r>
              <a:rPr lang="ar-IQ" sz="2800" dirty="0" smtClean="0"/>
              <a:t> ذلك المادة 211 مدني </a:t>
            </a:r>
            <a:r>
              <a:rPr lang="ar-IQ" sz="2800" dirty="0" smtClean="0"/>
              <a:t>اذ</a:t>
            </a:r>
            <a:r>
              <a:rPr lang="ar-IQ" sz="2800" dirty="0" smtClean="0"/>
              <a:t> نصت (</a:t>
            </a:r>
            <a:r>
              <a:rPr lang="ar-IQ" sz="2800" dirty="0" smtClean="0"/>
              <a:t>اذا</a:t>
            </a:r>
            <a:r>
              <a:rPr lang="ar-IQ" sz="2800" dirty="0" smtClean="0"/>
              <a:t> اثبت الشخص </a:t>
            </a:r>
            <a:r>
              <a:rPr lang="ar-IQ" sz="2800" dirty="0" smtClean="0"/>
              <a:t>ان</a:t>
            </a:r>
            <a:r>
              <a:rPr lang="ar-IQ" sz="2800" dirty="0" smtClean="0"/>
              <a:t> الضرر قد نشأ عن سبب أجنبي </a:t>
            </a:r>
            <a:r>
              <a:rPr lang="ar-IQ" sz="2800" dirty="0" smtClean="0"/>
              <a:t>لايد</a:t>
            </a:r>
            <a:r>
              <a:rPr lang="ar-IQ" sz="2800" dirty="0" smtClean="0"/>
              <a:t> له فيه كافة سماوية أو حادث فجائي أو قوة قاهرة أو فعل الغير </a:t>
            </a:r>
            <a:r>
              <a:rPr lang="ar-IQ" sz="2800" dirty="0" smtClean="0"/>
              <a:t>أوخطأ</a:t>
            </a:r>
            <a:r>
              <a:rPr lang="ar-IQ" sz="2800" dirty="0" smtClean="0"/>
              <a:t> </a:t>
            </a:r>
            <a:r>
              <a:rPr lang="ar-IQ" sz="2800" dirty="0" smtClean="0"/>
              <a:t>المضروركان</a:t>
            </a:r>
            <a:r>
              <a:rPr lang="ar-IQ" sz="2800" dirty="0" smtClean="0"/>
              <a:t> غير ملزم بالضمان ما لم يوجد نص </a:t>
            </a:r>
            <a:r>
              <a:rPr lang="ar-IQ" sz="2800" dirty="0" smtClean="0"/>
              <a:t>او</a:t>
            </a:r>
            <a:r>
              <a:rPr lang="ar-IQ" sz="2800" dirty="0" smtClean="0"/>
              <a:t> اتفاق على غير ذلك).</a:t>
            </a:r>
            <a:br>
              <a:rPr lang="ar-IQ" sz="2800" dirty="0" smtClean="0"/>
            </a:br>
            <a:r>
              <a:rPr lang="ar-IQ" sz="2800" dirty="0" smtClean="0"/>
              <a:t>والواقع </a:t>
            </a:r>
            <a:r>
              <a:rPr lang="ar-IQ" sz="2800" dirty="0" smtClean="0"/>
              <a:t>ان</a:t>
            </a:r>
            <a:r>
              <a:rPr lang="ar-IQ" sz="2800" dirty="0" smtClean="0"/>
              <a:t> السبب </a:t>
            </a:r>
            <a:r>
              <a:rPr lang="ar-IQ" sz="2800" dirty="0" smtClean="0"/>
              <a:t>الاجنبي</a:t>
            </a:r>
            <a:r>
              <a:rPr lang="ar-IQ" sz="2800" dirty="0" smtClean="0"/>
              <a:t> يؤدي </a:t>
            </a:r>
            <a:r>
              <a:rPr lang="ar-IQ" sz="2800" dirty="0" smtClean="0"/>
              <a:t>الى</a:t>
            </a:r>
            <a:r>
              <a:rPr lang="ar-IQ" sz="2800" dirty="0" smtClean="0"/>
              <a:t> انتفاء صفة </a:t>
            </a:r>
            <a:r>
              <a:rPr lang="ar-IQ" sz="2800" dirty="0" smtClean="0"/>
              <a:t>الخطا</a:t>
            </a:r>
            <a:r>
              <a:rPr lang="ar-IQ" sz="2800" dirty="0" smtClean="0"/>
              <a:t> عن المدين وبالتالي </a:t>
            </a:r>
            <a:r>
              <a:rPr lang="ar-IQ" sz="2800" dirty="0" smtClean="0"/>
              <a:t>لايكون</a:t>
            </a:r>
            <a:r>
              <a:rPr lang="ar-IQ" sz="2800" dirty="0" smtClean="0"/>
              <a:t> </a:t>
            </a:r>
            <a:r>
              <a:rPr lang="ar-IQ" sz="2800" dirty="0" smtClean="0"/>
              <a:t>مسؤولا</a:t>
            </a:r>
            <a:r>
              <a:rPr lang="ar-IQ" sz="2800" dirty="0" smtClean="0"/>
              <a:t> لعدم </a:t>
            </a:r>
            <a:r>
              <a:rPr lang="ar-IQ" sz="2800" dirty="0" smtClean="0"/>
              <a:t>توفرأركان</a:t>
            </a:r>
            <a:r>
              <a:rPr lang="ar-IQ" sz="2800" dirty="0" smtClean="0"/>
              <a:t> المسؤولية الثلاث وهي الخطأ والضرر والعلاقة السببية بينهما.</a:t>
            </a:r>
            <a:br>
              <a:rPr lang="ar-IQ" sz="2800" dirty="0" smtClean="0"/>
            </a:br>
            <a:r>
              <a:rPr lang="ar-IQ" sz="2800" dirty="0" smtClean="0"/>
              <a:t>والعلاقة السببية كالخطأ والضرر تخضع للقاعدة العامة في </a:t>
            </a:r>
            <a:r>
              <a:rPr lang="ar-IQ" sz="2800" dirty="0" smtClean="0"/>
              <a:t>الاثبات</a:t>
            </a:r>
            <a:r>
              <a:rPr lang="ar-IQ" sz="2800" dirty="0" smtClean="0"/>
              <a:t> ( البينة على من أدعى واليمين على من أنكر) فالدائن عليه أثبات العلاقة السببية </a:t>
            </a:r>
            <a:r>
              <a:rPr lang="ar-IQ" sz="2800" dirty="0" smtClean="0"/>
              <a:t>واذا</a:t>
            </a:r>
            <a:r>
              <a:rPr lang="ar-IQ" sz="2800" dirty="0" smtClean="0"/>
              <a:t> أراد المدين دفع المسؤولية عنه بنفي العلاقة السببية فعليه أثبات السبب </a:t>
            </a:r>
            <a:r>
              <a:rPr lang="ar-IQ" sz="2800" dirty="0" smtClean="0"/>
              <a:t>الاجنبي</a:t>
            </a:r>
            <a:r>
              <a:rPr lang="ar-IQ" sz="2800" dirty="0" smtClean="0"/>
              <a:t> الذي حددت صوره المادة 211 مدني عراقي.</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14291"/>
            <a:ext cx="8643998" cy="6429420"/>
          </a:xfrm>
        </p:spPr>
        <p:txBody>
          <a:bodyPr>
            <a:normAutofit fontScale="90000"/>
          </a:bodyPr>
          <a:lstStyle/>
          <a:p>
            <a:pPr algn="r"/>
            <a:r>
              <a:rPr lang="ar-IQ" sz="2800" b="1" dirty="0" smtClean="0"/>
              <a:t>                     </a:t>
            </a:r>
            <a:r>
              <a:rPr lang="ar-IQ" sz="2800" b="1" dirty="0" smtClean="0"/>
              <a:t/>
            </a:r>
            <a:br>
              <a:rPr lang="ar-IQ" sz="2800" b="1" dirty="0" smtClean="0"/>
            </a:br>
            <a:r>
              <a:rPr lang="ar-IQ" sz="2800" b="1" dirty="0" smtClean="0"/>
              <a:t> </a:t>
            </a:r>
            <a:r>
              <a:rPr lang="ar-IQ" sz="2800" b="1" dirty="0" smtClean="0"/>
              <a:t>تعديل أحكام المسؤولية( </a:t>
            </a:r>
            <a:r>
              <a:rPr lang="ar-IQ" sz="2800" b="1" dirty="0" smtClean="0"/>
              <a:t>أتفاقات</a:t>
            </a:r>
            <a:r>
              <a:rPr lang="ar-IQ" sz="2800" b="1" dirty="0" smtClean="0"/>
              <a:t> المسؤولية)</a:t>
            </a:r>
            <a:r>
              <a:rPr lang="ar-IQ" sz="2800" dirty="0" smtClean="0"/>
              <a:t/>
            </a:r>
            <a:br>
              <a:rPr lang="ar-IQ" sz="2800" dirty="0" smtClean="0"/>
            </a:br>
            <a:r>
              <a:rPr lang="ar-IQ" sz="2800" dirty="0" smtClean="0"/>
              <a:t>أن أحكام المسؤولية ,أذا كانت عقدية فأغلبها ليس من النظام العام وبالتالي يجوز تعديلها تشديدا أو تخفيفا </a:t>
            </a:r>
            <a:r>
              <a:rPr lang="ar-IQ" sz="2800" dirty="0" smtClean="0"/>
              <a:t>أواعفاءا</a:t>
            </a:r>
            <a:r>
              <a:rPr lang="ar-IQ" sz="2800" dirty="0" smtClean="0"/>
              <a:t>, بخلاف المسؤولية </a:t>
            </a:r>
            <a:r>
              <a:rPr lang="ar-IQ" sz="2800" dirty="0" smtClean="0"/>
              <a:t>التقصيرية</a:t>
            </a:r>
            <a:r>
              <a:rPr lang="ar-IQ" sz="2800" dirty="0" smtClean="0"/>
              <a:t> التي تعد أغلب أحكامها من النظام العام فيعد باطلا كل اتفاق يخالف تلك </a:t>
            </a:r>
            <a:r>
              <a:rPr lang="ar-IQ" sz="2800" dirty="0" smtClean="0"/>
              <a:t>الاحكام</a:t>
            </a:r>
            <a:r>
              <a:rPr lang="ar-IQ" sz="2800" dirty="0" smtClean="0"/>
              <a:t> والى ذلك أشارة المادة 259 مدني والتي تضمنت ثلاث فقرات </a:t>
            </a:r>
            <a:r>
              <a:rPr lang="ar-IQ" sz="2800" dirty="0" smtClean="0"/>
              <a:t>اذ</a:t>
            </a:r>
            <a:r>
              <a:rPr lang="ar-IQ" sz="2800" dirty="0" smtClean="0"/>
              <a:t> جاء فيها </a:t>
            </a:r>
            <a:br>
              <a:rPr lang="ar-IQ" sz="2800" dirty="0" smtClean="0"/>
            </a:br>
            <a:r>
              <a:rPr lang="ar-IQ" sz="2800" dirty="0" smtClean="0"/>
              <a:t>(1- يجوز الاتفاق على أن يتحمل المدين تبعة الحادث الفجائي والقوة القاهرة</a:t>
            </a:r>
            <a:br>
              <a:rPr lang="ar-IQ" sz="2800" dirty="0" smtClean="0"/>
            </a:br>
            <a:r>
              <a:rPr lang="ar-IQ" sz="2800" dirty="0" smtClean="0"/>
              <a:t>2- وكذلك يجوز الاتفاق على </a:t>
            </a:r>
            <a:r>
              <a:rPr lang="ar-IQ" sz="2800" dirty="0" smtClean="0"/>
              <a:t>أعفاء</a:t>
            </a:r>
            <a:r>
              <a:rPr lang="ar-IQ" sz="2800" dirty="0" smtClean="0"/>
              <a:t> المدين من كل مسؤولية تترتب على عدم تنفيذ التزامه التعاقدي </a:t>
            </a:r>
            <a:r>
              <a:rPr lang="ar-IQ" sz="2800" dirty="0" smtClean="0"/>
              <a:t>الا</a:t>
            </a:r>
            <a:r>
              <a:rPr lang="ar-IQ" sz="2800" dirty="0" smtClean="0"/>
              <a:t> التي تنشأ عن غشه أو خطأه الجسيم. ومع ذلك يجوز للمدين </a:t>
            </a:r>
            <a:r>
              <a:rPr lang="ar-IQ" sz="2800" dirty="0" smtClean="0"/>
              <a:t>ان</a:t>
            </a:r>
            <a:r>
              <a:rPr lang="ar-IQ" sz="2800" dirty="0" smtClean="0"/>
              <a:t> يشترط عدم مسؤوليته من الغش </a:t>
            </a:r>
            <a:r>
              <a:rPr lang="ar-IQ" sz="2800" dirty="0" smtClean="0"/>
              <a:t>أوالخطأ</a:t>
            </a:r>
            <a:r>
              <a:rPr lang="ar-IQ" sz="2800" dirty="0" smtClean="0"/>
              <a:t> الجسيم الذي يقع من أشخاص يستخدمهم في تنفيذ التزامه. 3- ويقع باطلا كل شرط   يقضي </a:t>
            </a:r>
            <a:r>
              <a:rPr lang="ar-IQ" sz="2800" dirty="0" smtClean="0"/>
              <a:t>بالاعفاء</a:t>
            </a:r>
            <a:r>
              <a:rPr lang="ar-IQ" sz="2800" dirty="0" smtClean="0"/>
              <a:t> من المسؤولية المترتبة على العمل غير المشروع).</a:t>
            </a:r>
            <a:br>
              <a:rPr lang="ar-IQ" sz="2800" dirty="0" smtClean="0"/>
            </a:br>
            <a:r>
              <a:rPr lang="ar-IQ" sz="2800" dirty="0" smtClean="0"/>
              <a:t>ومن خلال النص أعلاه نستنتج أن صور الاتفاقات المعدلة </a:t>
            </a:r>
            <a:r>
              <a:rPr lang="ar-IQ" sz="2800" dirty="0" smtClean="0"/>
              <a:t>لاحكام</a:t>
            </a:r>
            <a:r>
              <a:rPr lang="ar-IQ" sz="2800" dirty="0" smtClean="0"/>
              <a:t> المسؤولية هي:  </a:t>
            </a:r>
            <a:br>
              <a:rPr lang="ar-IQ" sz="2800" dirty="0" smtClean="0"/>
            </a:br>
            <a:r>
              <a:rPr lang="ar-IQ" sz="2800" dirty="0" err="1" smtClean="0"/>
              <a:t>أ</a:t>
            </a:r>
            <a:r>
              <a:rPr lang="ar-IQ" sz="2800" dirty="0" smtClean="0"/>
              <a:t>- </a:t>
            </a:r>
            <a:r>
              <a:rPr lang="ar-IQ" sz="2800" dirty="0" smtClean="0"/>
              <a:t>الاتفاق </a:t>
            </a:r>
            <a:r>
              <a:rPr lang="ar-IQ" sz="2800" dirty="0" smtClean="0"/>
              <a:t>على التشديد, كما لو اتفقا الدائن والمدين بأن </a:t>
            </a:r>
            <a:r>
              <a:rPr lang="ar-IQ" sz="2800" dirty="0" smtClean="0"/>
              <a:t>الاخير</a:t>
            </a:r>
            <a:r>
              <a:rPr lang="ar-IQ" sz="2800" dirty="0" smtClean="0"/>
              <a:t> يكون </a:t>
            </a:r>
            <a:r>
              <a:rPr lang="ar-IQ" sz="2800" dirty="0" smtClean="0"/>
              <a:t>مسؤولا</a:t>
            </a:r>
            <a:r>
              <a:rPr lang="ar-IQ" sz="2800" dirty="0" smtClean="0"/>
              <a:t> حتى لو كان سبب عدم تنفيذه للالتزام سببا أجنبيا, بينما </a:t>
            </a:r>
            <a:r>
              <a:rPr lang="ar-IQ" sz="2800" dirty="0" smtClean="0"/>
              <a:t>الاصل</a:t>
            </a:r>
            <a:r>
              <a:rPr lang="ar-IQ" sz="2800" dirty="0" smtClean="0"/>
              <a:t> أنه </a:t>
            </a:r>
            <a:r>
              <a:rPr lang="ar-IQ" sz="2800" dirty="0" smtClean="0"/>
              <a:t>لايكون</a:t>
            </a:r>
            <a:r>
              <a:rPr lang="ar-IQ" sz="2800" dirty="0" smtClean="0"/>
              <a:t> </a:t>
            </a:r>
            <a:r>
              <a:rPr lang="ar-IQ" sz="2800" dirty="0" smtClean="0"/>
              <a:t>مسؤولا</a:t>
            </a:r>
            <a:r>
              <a:rPr lang="ar-IQ" sz="2800" dirty="0" smtClean="0"/>
              <a:t>. </a:t>
            </a:r>
            <a:br>
              <a:rPr lang="ar-IQ" sz="2800" dirty="0" smtClean="0"/>
            </a:br>
            <a:r>
              <a:rPr lang="ar-IQ" sz="2800" b="1" dirty="0" smtClean="0"/>
              <a:t>ب- </a:t>
            </a:r>
            <a:r>
              <a:rPr lang="ar-IQ" sz="2800" dirty="0" smtClean="0"/>
              <a:t>الاتفاق على </a:t>
            </a:r>
            <a:r>
              <a:rPr lang="ar-IQ" sz="2800" dirty="0" smtClean="0"/>
              <a:t>الاعفاء</a:t>
            </a:r>
            <a:r>
              <a:rPr lang="ar-IQ" sz="2800" dirty="0" smtClean="0"/>
              <a:t> من المسؤولية بشرط أن </a:t>
            </a:r>
            <a:r>
              <a:rPr lang="ar-IQ" sz="2800" dirty="0" smtClean="0"/>
              <a:t>لايصدر</a:t>
            </a:r>
            <a:r>
              <a:rPr lang="ar-IQ" sz="2800" dirty="0" smtClean="0"/>
              <a:t> منه غش أو خطأ جسيم كما لو تعمد البائع </a:t>
            </a:r>
            <a:r>
              <a:rPr lang="ar-IQ" sz="2800" dirty="0" smtClean="0"/>
              <a:t>اخفاء</a:t>
            </a:r>
            <a:r>
              <a:rPr lang="ar-IQ" sz="2800" dirty="0" smtClean="0"/>
              <a:t> العيب عن المشتري ثم وضع شرطا يتضمن </a:t>
            </a:r>
            <a:r>
              <a:rPr lang="ar-IQ" sz="2800" dirty="0" smtClean="0"/>
              <a:t>أعفاءه</a:t>
            </a:r>
            <a:r>
              <a:rPr lang="ar-IQ" sz="2800" dirty="0" smtClean="0"/>
              <a:t> من ضمان العيوب الخفية فيعد ذلك باطلا.</a:t>
            </a:r>
            <a:br>
              <a:rPr lang="ar-IQ" sz="2800" dirty="0" smtClean="0"/>
            </a:br>
            <a:r>
              <a:rPr lang="ar-IQ" sz="2800" dirty="0" smtClean="0"/>
              <a:t> </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357158" y="214290"/>
            <a:ext cx="8572560" cy="6286544"/>
          </a:xfrm>
        </p:spPr>
        <p:txBody>
          <a:bodyPr>
            <a:normAutofit/>
          </a:bodyPr>
          <a:lstStyle/>
          <a:p>
            <a:pPr algn="r"/>
            <a:endParaRPr lang="ar-IQ" sz="2800" dirty="0" smtClean="0">
              <a:solidFill>
                <a:schemeClr val="tx1"/>
              </a:solidFill>
            </a:endParaRPr>
          </a:p>
          <a:p>
            <a:pPr algn="r"/>
            <a:r>
              <a:rPr lang="ar-IQ" sz="2800" dirty="0" smtClean="0">
                <a:solidFill>
                  <a:schemeClr val="tx1"/>
                </a:solidFill>
              </a:rPr>
              <a:t>ج- الاتفاق على التخفيف من المسؤولية , كما لو اتفق الدائن والمدين بأن </a:t>
            </a:r>
            <a:r>
              <a:rPr lang="ar-IQ" sz="2800" dirty="0" smtClean="0">
                <a:solidFill>
                  <a:schemeClr val="tx1"/>
                </a:solidFill>
              </a:rPr>
              <a:t>الاخير</a:t>
            </a:r>
            <a:r>
              <a:rPr lang="ar-IQ" sz="2800" dirty="0" smtClean="0">
                <a:solidFill>
                  <a:schemeClr val="tx1"/>
                </a:solidFill>
              </a:rPr>
              <a:t> </a:t>
            </a:r>
            <a:r>
              <a:rPr lang="ar-IQ" sz="2800" dirty="0" smtClean="0">
                <a:solidFill>
                  <a:schemeClr val="tx1"/>
                </a:solidFill>
              </a:rPr>
              <a:t>لايكون</a:t>
            </a:r>
            <a:r>
              <a:rPr lang="ar-IQ" sz="2800" dirty="0" smtClean="0">
                <a:solidFill>
                  <a:schemeClr val="tx1"/>
                </a:solidFill>
              </a:rPr>
              <a:t> </a:t>
            </a:r>
            <a:r>
              <a:rPr lang="ar-IQ" sz="2800" dirty="0" smtClean="0">
                <a:solidFill>
                  <a:schemeClr val="tx1"/>
                </a:solidFill>
              </a:rPr>
              <a:t>مسؤولا</a:t>
            </a:r>
            <a:r>
              <a:rPr lang="ar-IQ" sz="2800" dirty="0" smtClean="0">
                <a:solidFill>
                  <a:schemeClr val="tx1"/>
                </a:solidFill>
              </a:rPr>
              <a:t> تجاه الدائن </a:t>
            </a:r>
            <a:r>
              <a:rPr lang="ar-IQ" sz="2800" dirty="0" smtClean="0">
                <a:solidFill>
                  <a:schemeClr val="tx1"/>
                </a:solidFill>
              </a:rPr>
              <a:t>الاعن</a:t>
            </a:r>
            <a:r>
              <a:rPr lang="ar-IQ" sz="2800" dirty="0" smtClean="0">
                <a:solidFill>
                  <a:schemeClr val="tx1"/>
                </a:solidFill>
              </a:rPr>
              <a:t> تعويض الكسب الفائت دون الخسارة اللاحقة , فيكون المدين قد خفف من مسؤوليته ويعد هذا الاتفاق </a:t>
            </a:r>
            <a:r>
              <a:rPr lang="ar-IQ" sz="2800" dirty="0" smtClean="0">
                <a:solidFill>
                  <a:schemeClr val="tx1"/>
                </a:solidFill>
              </a:rPr>
              <a:t>صحيحابشرط</a:t>
            </a:r>
            <a:r>
              <a:rPr lang="ar-IQ" sz="2800" dirty="0" smtClean="0">
                <a:solidFill>
                  <a:schemeClr val="tx1"/>
                </a:solidFill>
              </a:rPr>
              <a:t> أن </a:t>
            </a:r>
            <a:r>
              <a:rPr lang="ar-IQ" sz="2800" dirty="0" smtClean="0">
                <a:solidFill>
                  <a:schemeClr val="tx1"/>
                </a:solidFill>
              </a:rPr>
              <a:t>لايصدر</a:t>
            </a:r>
            <a:r>
              <a:rPr lang="ar-IQ" sz="2800" dirty="0" smtClean="0">
                <a:solidFill>
                  <a:schemeClr val="tx1"/>
                </a:solidFill>
              </a:rPr>
              <a:t> عنه غش أو خطأ جسيم </a:t>
            </a:r>
            <a:r>
              <a:rPr lang="ar-IQ" sz="2800" dirty="0" smtClean="0">
                <a:solidFill>
                  <a:schemeClr val="tx1"/>
                </a:solidFill>
              </a:rPr>
              <a:t>والا</a:t>
            </a:r>
            <a:r>
              <a:rPr lang="ar-IQ" sz="2800" dirty="0" smtClean="0">
                <a:solidFill>
                  <a:schemeClr val="tx1"/>
                </a:solidFill>
              </a:rPr>
              <a:t> كان الاتفاق على التخفيف باطلا, وبذلك يبدو واضحا الفرق بين المسؤولية العقدية </a:t>
            </a:r>
            <a:r>
              <a:rPr lang="ar-IQ" sz="2800" dirty="0" smtClean="0">
                <a:solidFill>
                  <a:schemeClr val="tx1"/>
                </a:solidFill>
              </a:rPr>
              <a:t>والتقصيرية</a:t>
            </a:r>
            <a:r>
              <a:rPr lang="ar-IQ" sz="2800" dirty="0" smtClean="0">
                <a:solidFill>
                  <a:schemeClr val="tx1"/>
                </a:solidFill>
              </a:rPr>
              <a:t>, </a:t>
            </a:r>
            <a:r>
              <a:rPr lang="ar-IQ" sz="2800" dirty="0" smtClean="0">
                <a:solidFill>
                  <a:schemeClr val="tx1"/>
                </a:solidFill>
              </a:rPr>
              <a:t>اذ</a:t>
            </a:r>
            <a:r>
              <a:rPr lang="ar-IQ" sz="2800" dirty="0" smtClean="0">
                <a:solidFill>
                  <a:schemeClr val="tx1"/>
                </a:solidFill>
              </a:rPr>
              <a:t> يكون الاتفاق على التشديد صحيحا في المسؤوليتين, </a:t>
            </a:r>
            <a:r>
              <a:rPr lang="ar-IQ" sz="2800" dirty="0" smtClean="0">
                <a:solidFill>
                  <a:schemeClr val="tx1"/>
                </a:solidFill>
              </a:rPr>
              <a:t>والاعفاء</a:t>
            </a:r>
            <a:r>
              <a:rPr lang="ar-IQ" sz="2800" dirty="0" smtClean="0">
                <a:solidFill>
                  <a:schemeClr val="tx1"/>
                </a:solidFill>
              </a:rPr>
              <a:t> صحيحا في المسؤولية العقدية بشرط عدم صدور الغش </a:t>
            </a:r>
            <a:r>
              <a:rPr lang="ar-IQ" sz="2800" dirty="0" smtClean="0">
                <a:solidFill>
                  <a:schemeClr val="tx1"/>
                </a:solidFill>
              </a:rPr>
              <a:t>والخطا</a:t>
            </a:r>
            <a:r>
              <a:rPr lang="ar-IQ" sz="2800" dirty="0" smtClean="0">
                <a:solidFill>
                  <a:schemeClr val="tx1"/>
                </a:solidFill>
              </a:rPr>
              <a:t> الجسيم, وباطلا في المسؤولية </a:t>
            </a:r>
            <a:r>
              <a:rPr lang="ar-IQ" sz="2800" dirty="0" smtClean="0">
                <a:solidFill>
                  <a:schemeClr val="tx1"/>
                </a:solidFill>
              </a:rPr>
              <a:t>التقصيرية</a:t>
            </a:r>
            <a:r>
              <a:rPr lang="ar-IQ" sz="2800" dirty="0" smtClean="0">
                <a:solidFill>
                  <a:schemeClr val="tx1"/>
                </a:solidFill>
              </a:rPr>
              <a:t>,أما التخفيف فهو صحيحا في العقدية بشرط عدم صدور غش أو خطأ جسيم من جانب المدين وباطلا في المسؤولية </a:t>
            </a:r>
            <a:r>
              <a:rPr lang="ar-IQ" sz="2800" dirty="0" smtClean="0">
                <a:solidFill>
                  <a:schemeClr val="tx1"/>
                </a:solidFill>
              </a:rPr>
              <a:t>التقصيرية</a:t>
            </a:r>
            <a:r>
              <a:rPr lang="ar-IQ" sz="2800" dirty="0" smtClean="0">
                <a:solidFill>
                  <a:schemeClr val="tx1"/>
                </a:solidFill>
              </a:rPr>
              <a:t>.     </a:t>
            </a:r>
            <a:endParaRPr lang="ar-IQ" sz="2800" dirty="0">
              <a:solidFill>
                <a:schemeClr val="tx1"/>
              </a:solidFill>
            </a:endParaRPr>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368</Words>
  <PresentationFormat>عرض على الشاشة (3:4)‏</PresentationFormat>
  <Paragraphs>11</Paragraphs>
  <Slides>6</Slides>
  <Notes>0</Notes>
  <HiddenSlides>0</HiddenSlides>
  <MMClips>0</MMClips>
  <ScaleCrop>false</ScaleCrop>
  <HeadingPairs>
    <vt:vector size="4" baseType="variant">
      <vt:variant>
        <vt:lpstr>سمة</vt:lpstr>
      </vt:variant>
      <vt:variant>
        <vt:i4>1</vt:i4>
      </vt:variant>
      <vt:variant>
        <vt:lpstr>عناوين الشرائح</vt:lpstr>
      </vt:variant>
      <vt:variant>
        <vt:i4>6</vt:i4>
      </vt:variant>
    </vt:vector>
  </HeadingPairs>
  <TitlesOfParts>
    <vt:vector size="7" baseType="lpstr">
      <vt:lpstr>سمة Office</vt:lpstr>
      <vt:lpstr>المحاضرة الرابعة  والثلاثون         2- الضرر العقدي</vt:lpstr>
      <vt:lpstr>شروط الضرر الموجب للتعويض في نطاق المسؤولية العقدية: من خلال نص المواد 168 و169 من القانون المدني نجد أن الضرر الذي يمكن تعويض الدائن عنه بسبب أخلال المدين بتنفيذ التزامه, يجب أن تتوفر فيه الشروط التالية:- 1- أن يكون الضرر مباشرا –يكون الضرر مباشرا إذا كان نتيجة طبيعية لإخلال المدين بتنفيذ التزامه, أما إذا كان الضرر غير مباشر فلا تعويض عنه سواء كانت المسؤولية المتحققة عقدية أم تقصيرية, لان في الضرر غير المباشر تنقطع العلاقة السببية بين الخطأ والضرر. 2-أن يكون الضرر ماديا, أي أصاب الجانب المالي من ذمة المتضرر دون الجانب المعنوي لان النصوص الحالية في القانون المدني لاتسمح بالتعويض عن الضرر المعنوي إلا في المسؤولية التقصيرية , وان كان ذلك موقف منتقد للمشرع العراقي لان احتمالات وجود الضررالادبي في نطاق المسؤولية العقدية وارد جدا. </vt:lpstr>
      <vt:lpstr>3- أن يكون الضرر متوقعا, أي توقعه المتعاقدان عند ابرام العقد,اما اذا كان غير متوقع فلا تعويض عنه الا في المسؤولية التقصيرية.فعلى سبيل المثال لو استأجر مزارع ناقلا لينقل له محصولاته الى السوق فلم يحضر الناقل في الموعد المحدد للنقل مما اضطر المزارع الى الاستعانة بناقل اخر ولكن باجرة أعلى, وفي هذا الوقت تكون اسعار المحصولات قد هبطت هبوطا حادا.فيسأل الناقل عن الفرق بين الاجرتين بأعتباره ضرر مباشر متوقع , ولايسأل عن هبوط الاسعار لانه ضرر غير متوقع الا اذا صدر منه غشا أو خطأ جسيما اذ تلحق مسؤوليته في هذه الحالة بالمسؤولية التقصيرية التي يسأل فيها المدين عن كل الاضرار متوقعة كانت ام غير متوقعة.                       اثبات الضرر العقدي  يخضع اثبات الضرر للقاعدة العامة في الاثبات وهي( البينة على من أدعى واليمين على من أنكر) فالدائن عليه عبء أثبات تضرره بكافة وسائل الاثبات  ولا يعفى من ذلك الا اذا كان محل الالتزام مبلغ من النقود فيكون الضرر مفترضا أفتراضا غير قابل لاثبات العكس اذ أشارة الى ذلك صراحة المادة 173/ 1 مدني اذ نصت_( لايشترط لاستحقاق فوائد التأخير قانونية كانت أم أتفاقية أن يثبت الدائن أن ضررا لحقه من جراء هذا التأخير000 )</vt:lpstr>
      <vt:lpstr>3- العلاقة السببية بين الخطأ والضرر تعد العلاقة السببية ركنا مستقلامن أركان المسؤولية, معناها أن يكون الضرر نتيجة للخطأ, واذاانقطعت العلاقة السببية فلا تنهض مسؤولية المدين وقد اشارة الى ذلك المادة 211 مدني اذ نصت (اذا اثبت الشخص ان الضرر قد نشأ عن سبب أجنبي لايد له فيه كافة سماوية أو حادث فجائي أو قوة قاهرة أو فعل الغير أوخطأ المضروركان غير ملزم بالضمان ما لم يوجد نص او اتفاق على غير ذلك). والواقع ان السبب الاجنبي يؤدي الى انتفاء صفة الخطا عن المدين وبالتالي لايكون مسؤولا لعدم توفرأركان المسؤولية الثلاث وهي الخطأ والضرر والعلاقة السببية بينهما. والعلاقة السببية كالخطأ والضرر تخضع للقاعدة العامة في الاثبات ( البينة على من أدعى واليمين على من أنكر) فالدائن عليه أثبات العلاقة السببية واذا أراد المدين دفع المسؤولية عنه بنفي العلاقة السببية فعليه أثبات السبب الاجنبي الذي حددت صوره المادة 211 مدني عراقي.</vt:lpstr>
      <vt:lpstr>                       تعديل أحكام المسؤولية( أتفاقات المسؤولية) أن أحكام المسؤولية ,أذا كانت عقدية فأغلبها ليس من النظام العام وبالتالي يجوز تعديلها تشديدا أو تخفيفا أواعفاءا, بخلاف المسؤولية التقصيرية التي تعد أغلب أحكامها من النظام العام فيعد باطلا كل اتفاق يخالف تلك الاحكام والى ذلك أشارة المادة 259 مدني والتي تضمنت ثلاث فقرات اذ جاء فيها  (1- يجوز الاتفاق على أن يتحمل المدين تبعة الحادث الفجائي والقوة القاهرة 2- وكذلك يجوز الاتفاق على أعفاء المدين من كل مسؤولية تترتب على عدم تنفيذ التزامه التعاقدي الا التي تنشأ عن غشه أو خطأه الجسيم. ومع ذلك يجوز للمدين ان يشترط عدم مسؤوليته من الغش أوالخطأ الجسيم الذي يقع من أشخاص يستخدمهم في تنفيذ التزامه. 3- ويقع باطلا كل شرط   يقضي بالاعفاء من المسؤولية المترتبة على العمل غير المشروع). ومن خلال النص أعلاه نستنتج أن صور الاتفاقات المعدلة لاحكام المسؤولية هي:   أ- الاتفاق على التشديد, كما لو اتفقا الدائن والمدين بأن الاخير يكون مسؤولا حتى لو كان سبب عدم تنفيذه للالتزام سببا أجنبيا, بينما الاصل أنه لايكون مسؤولا.  ب- الاتفاق على الاعفاء من المسؤولية بشرط أن لايصدر منه غش أو خطأ جسيم كما لو تعمد البائع اخفاء العيب عن المشتري ثم وضع شرطا يتضمن أعفاءه من ضمان العيوب الخفية فيعد ذلك باطلا.  </vt:lpstr>
      <vt:lpstr>الشريحة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الرابعة والثلاثون الضرر العقدي</dc:title>
  <dc:creator>mohammed</dc:creator>
  <cp:lastModifiedBy>mohammed</cp:lastModifiedBy>
  <cp:revision>42</cp:revision>
  <dcterms:created xsi:type="dcterms:W3CDTF">2014-03-22T06:18:40Z</dcterms:created>
  <dcterms:modified xsi:type="dcterms:W3CDTF">2014-04-09T03:36:06Z</dcterms:modified>
</cp:coreProperties>
</file>